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5.svg" ContentType="image/svg+xml"/>
  <Override PartName="/ppt/media/image37.svg" ContentType="image/svg+xml"/>
  <Override PartName="/ppt/media/image46.svg" ContentType="image/svg+xml"/>
  <Override PartName="/ppt/media/image48.svg" ContentType="image/svg+xml"/>
  <Override PartName="/ppt/media/image50.svg" ContentType="image/svg+xml"/>
  <Override PartName="/ppt/media/image52.svg" ContentType="image/svg+xml"/>
  <Override PartName="/ppt/media/image5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9"/>
  </p:handoutMasterIdLst>
  <p:sldIdLst>
    <p:sldId id="256" r:id="rId3"/>
    <p:sldId id="257" r:id="rId5"/>
    <p:sldId id="258" r:id="rId6"/>
    <p:sldId id="259" r:id="rId7"/>
    <p:sldId id="263" r:id="rId8"/>
    <p:sldId id="260" r:id="rId9"/>
    <p:sldId id="261" r:id="rId10"/>
    <p:sldId id="262" r:id="rId11"/>
    <p:sldId id="264" r:id="rId12"/>
    <p:sldId id="276" r:id="rId13"/>
    <p:sldId id="265" r:id="rId14"/>
    <p:sldId id="269" r:id="rId15"/>
    <p:sldId id="293" r:id="rId16"/>
    <p:sldId id="294" r:id="rId17"/>
    <p:sldId id="295" r:id="rId18"/>
    <p:sldId id="296" r:id="rId19"/>
    <p:sldId id="297" r:id="rId20"/>
    <p:sldId id="298" r:id="rId21"/>
    <p:sldId id="270" r:id="rId22"/>
    <p:sldId id="271" r:id="rId23"/>
    <p:sldId id="272" r:id="rId24"/>
    <p:sldId id="273" r:id="rId25"/>
    <p:sldId id="275" r:id="rId26"/>
    <p:sldId id="277" r:id="rId27"/>
    <p:sldId id="278" r:id="rId28"/>
    <p:sldId id="279" r:id="rId29"/>
    <p:sldId id="280" r:id="rId30"/>
    <p:sldId id="281" r:id="rId31"/>
    <p:sldId id="282" r:id="rId32"/>
    <p:sldId id="299" r:id="rId33"/>
    <p:sldId id="300" r:id="rId34"/>
    <p:sldId id="301" r:id="rId35"/>
    <p:sldId id="283" r:id="rId36"/>
    <p:sldId id="285" r:id="rId37"/>
    <p:sldId id="287" r:id="rId38"/>
  </p:sldIdLst>
  <p:sldSz cx="12192000" cy="6858000"/>
  <p:notesSz cx="7103745" cy="10234295"/>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99E6"/>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55"/>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gs" Target="tags/tag10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goal  is to reconstruct the entire documentation generation workflow</a:t>
            </a:r>
            <a:endParaRPr kumimoji="1" lang="en-US" altLang="zh-CN"/>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After parsing the hierarchical and call relationships, we move on to document generation. We have developed our own prompt structure, which includes the meta-information extracted earlier. This might include the current object’s position in the overall project tree, its hierarchical architecture, its specific metadata, and the details of its code, including bidirectional references—who it references and who references it—and whether it has sub-nodes. If there are sub-nodes, we generate their documentation first and integrate that content into the main document.</a:t>
            </a:r>
            <a:endParaRPr lang="zh-CN" altLang="en-US"/>
          </a:p>
          <a:p>
            <a:endParaRPr lang="zh-CN" altLang="en-US"/>
          </a:p>
          <a:p>
            <a:r>
              <a:rPr lang="en-US" altLang="zh-CN"/>
              <a:t> If we encounter an object whose content is too lengthy exceeding the model context limitation, we have methods to automatically switch models and reduce the associated information based on a priority sequence. Additionally, we can also leverage mechanisms such as summarizing and chunking functions to reduce the length.</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During the generation process, we follow a sequence based on a </a:t>
            </a:r>
            <a:r>
              <a:rPr lang="en-US" altLang="zh-CN">
                <a:solidFill>
                  <a:srgbClr val="101828"/>
                </a:solidFill>
                <a:effectLst>
                  <a:outerShdw blurRad="38100" dist="38100" dir="2700000" algn="tl">
                    <a:srgbClr val="000000">
                      <a:alpha val="43137"/>
                    </a:srgbClr>
                  </a:outerShdw>
                </a:effectLst>
                <a:latin typeface="ui-sans-serif"/>
                <a:ea typeface="ui-sans-serif"/>
                <a:sym typeface="+mn-ea"/>
              </a:rPr>
              <a:t>Topology </a:t>
            </a:r>
            <a:r>
              <a:rPr lang="zh-CN" altLang="en-US"/>
              <a:t>structure. The various scenarios depicted in the diagram represent situations commonly encountered in code projects.</a:t>
            </a:r>
            <a:endParaRPr lang="zh-CN" altLang="en-US"/>
          </a:p>
          <a:p>
            <a:r>
              <a:rPr lang="zh-CN" altLang="en-US"/>
              <a:t>The first two types are quite normal; they represent a tree structure or a network structure</a:t>
            </a:r>
            <a:r>
              <a:rPr lang="en-US" altLang="zh-CN"/>
              <a:t>.</a:t>
            </a:r>
            <a:r>
              <a:rPr lang="zh-CN" altLang="en-US"/>
              <a:t> We start by generating documentation for all the leaf nodes first and then move upwards to generate the parent nodes, following this path upward.</a:t>
            </a:r>
            <a:r>
              <a:rPr lang="en-US" altLang="zh-CN"/>
              <a:t> However, for the circular graph on the far right, it involves circular references—sometimes even self-references—which can lead to infinite loops. In such cases, we skip these nodes, as they typically represent bugs in the code.</a:t>
            </a:r>
            <a:endParaRPr lang="en-US" altLang="zh-CN"/>
          </a:p>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final generated documentation is structured as follows:</a:t>
            </a:r>
            <a:endParaRPr lang="zh-CN" altLang="en-US"/>
          </a:p>
          <a:p>
            <a:endParaRPr lang="zh-CN" altLang="en-US"/>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final generated documentation is structured as follows:</a:t>
            </a:r>
            <a:endParaRPr lang="zh-CN" altLang="en-US"/>
          </a:p>
          <a:p>
            <a:endParaRPr lang="zh-CN" altLang="en-US"/>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final generated documentation is structured as follows:</a:t>
            </a:r>
            <a:endParaRPr lang="zh-CN" altLang="en-US"/>
          </a:p>
          <a:p>
            <a:endParaRPr lang="zh-CN" altLang="en-US"/>
          </a:p>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final generated documentation is structured as follows:</a:t>
            </a:r>
            <a:endParaRPr lang="zh-CN" altLang="en-US"/>
          </a:p>
          <a:p>
            <a:endParaRPr lang="zh-CN" altLang="en-US"/>
          </a:p>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final generated documentation is structured as follows:</a:t>
            </a:r>
            <a:endParaRPr lang="zh-CN" altLang="en-US"/>
          </a:p>
          <a:p>
            <a:endParaRPr lang="zh-CN" altLang="en-US"/>
          </a:p>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final generated documentation is structured as follows:</a:t>
            </a:r>
            <a:endParaRPr lang="zh-CN" altLang="en-US"/>
          </a:p>
          <a:p>
            <a:endParaRPr lang="zh-CN" altLang="en-US"/>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final generated documentation is structured as follows:</a:t>
            </a:r>
            <a:endParaRPr lang="zh-CN" altLang="en-US"/>
          </a:p>
          <a:p>
            <a:endParaRPr lang="zh-CN" altLang="en-US"/>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1.	One-Line Description: A brief summary of the current object, providing a concise introduction.</a:t>
            </a:r>
            <a:endParaRPr lang="zh-CN" altLang="en-US"/>
          </a:p>
          <a:p>
            <a:r>
              <a:rPr lang="zh-CN" altLang="en-US">
                <a:sym typeface="+mn-ea"/>
              </a:rPr>
              <a:t>	2.	Attributes and Corresponding Descriptions: Detailed information about the object’s attributes and their explanations.</a:t>
            </a:r>
            <a:endParaRPr lang="zh-CN" altLang="en-US"/>
          </a:p>
          <a:p>
            <a:r>
              <a:rPr lang="zh-CN" altLang="en-US">
                <a:sym typeface="+mn-ea"/>
              </a:rPr>
              <a:t>	3.	Code Logic and Algorithm Explanation: A section that explains the logic behind the code and any algorithms used.</a:t>
            </a:r>
            <a:endParaRPr lang="zh-CN" altLang="en-US"/>
          </a:p>
          <a:p>
            <a:r>
              <a:rPr lang="zh-CN" altLang="en-US">
                <a:sym typeface="+mn-ea"/>
              </a:rPr>
              <a:t>	4.	Important Considerations: Notes that provide developers with reminders or warnings about potential pitfalls.</a:t>
            </a:r>
            <a:endParaRPr lang="zh-CN" altLang="en-US"/>
          </a:p>
          <a:p>
            <a:r>
              <a:rPr lang="zh-CN" altLang="en-US">
                <a:sym typeface="+mn-ea"/>
              </a:rPr>
              <a:t>	5.	Output Examples: If the object produces output, this section includes examples that help developers better understand their implementation.</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After the document generation, the next steps involve automatic detection of changes and the automatic maintenance of the documentation.</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Initially, we used Git to detect changes, but this approach encountered various potential errors and human oversights, such as forgetting to commit changes or edge cases. As a result, we adopted a new approach using the </a:t>
            </a:r>
            <a:r>
              <a:rPr lang="en-US" altLang="zh-CN">
                <a:sym typeface="+mn-ea"/>
              </a:rPr>
              <a:t>idea </a:t>
            </a:r>
            <a:r>
              <a:rPr lang="zh-CN" altLang="en-US">
                <a:sym typeface="+mn-ea"/>
              </a:rPr>
              <a:t>of merging, where we created fake files to ensure that the entire production process is always compared against the latest version.</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RepoAgent’s automatic maintenance feature fully adheres to the original development workflow and human habits. From coding to Git Add, Git Commit, and Git Push, the generated documentation is automatically committed by RepoAgent. Thus, every commit represents a new version of the code and the documentation as a unified whole, ensuring consistency between the code and the corresponding documentation.</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In the evaluation phase, we conducted human assessments by generating documentation for two representative repositories, Transformers and Lama Index, using RepoAgent. We then employed human </a:t>
            </a:r>
            <a:r>
              <a:rPr lang="en-US" altLang="zh-CN"/>
              <a:t>annotators </a:t>
            </a:r>
            <a:r>
              <a:rPr lang="zh-CN" altLang="en-US"/>
              <a:t>to perform blind tests to determine which documentation was better. The results showed that RepoAgent achieved a 70% win rate on the Transformers repository and a 91% win rate on the Lama Index.</a:t>
            </a:r>
            <a:endParaRPr lang="zh-CN" altLang="en-US"/>
          </a:p>
          <a:p>
            <a:endParaRPr lang="zh-CN" altLang="en-US"/>
          </a:p>
          <a:p>
            <a:r>
              <a:rPr lang="en-US" altLang="zh-CN"/>
              <a:t>Also we ensure the annotators </a:t>
            </a:r>
            <a:r>
              <a:rPr lang="zh-CN" altLang="en-US"/>
              <a:t>followed specific guidelines to maintain consistency and objectivity during the human assessment process.</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In the </a:t>
            </a:r>
            <a:r>
              <a:rPr lang="en-US" altLang="zh-CN"/>
              <a:t>reference recall </a:t>
            </a:r>
            <a:r>
              <a:rPr lang="zh-CN" altLang="en-US"/>
              <a:t>experiment, we tested four different methods. Among these, the single-file generation and machine learning approaches were unable to detect references across the entire repository, meaning they lack global </a:t>
            </a:r>
            <a:r>
              <a:rPr lang="en-US" altLang="zh-CN"/>
              <a:t>preception</a:t>
            </a:r>
            <a:r>
              <a:rPr lang="zh-CN" altLang="en-US"/>
              <a:t>. Another approach involves using long context, where as much code as possible is fed into the model. However, this method not only consumes a large number of tokens but also tends to forget many reference relationships as the context length increases. Compared to our method, this approach has significant disadvantages.</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In the Format Alignment experiment, we were particularly curious about whether open-source models could maintain the required consistency in documentation. We divided the evaluation into five dimensions</a:t>
            </a:r>
            <a:r>
              <a:rPr lang="en-US" altLang="zh-CN"/>
              <a:t> </a:t>
            </a:r>
            <a:r>
              <a:rPr lang="zh-CN" altLang="en-US"/>
              <a:t>as mentioned earlier. We aimed to assess the models’ ability to achieve format alignment across these five dimensions, including their capability to generate </a:t>
            </a:r>
            <a:r>
              <a:rPr lang="en-US" altLang="zh-CN"/>
              <a:t>files </a:t>
            </a:r>
            <a:r>
              <a:rPr lang="zh-CN" altLang="en-US"/>
              <a:t>that can be parsed into the required Markdown format.</a:t>
            </a:r>
            <a:endParaRPr lang="zh-CN" altLang="en-US"/>
          </a:p>
          <a:p>
            <a:endParaRPr lang="zh-CN" altLang="en-US"/>
          </a:p>
          <a:p>
            <a:r>
              <a:rPr lang="zh-CN" altLang="en-US"/>
              <a:t>According to the experimental results, even the relatively weaker open-source models achieved a 92% accuracy rate. While not perfect, this is still a fairly good performance in maintaining format consistency.</a:t>
            </a:r>
            <a:r>
              <a:rPr lang="en-US" altLang="zh-CN"/>
              <a:t>`</a:t>
            </a:r>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In the Parameter Identification experiment, we focused on measuring the accuracy of the parameters provided in the output rather than the recall rate. Accurately describing and identifying parameters in the code is crucial, as it helps readers quickly understand the overall design logic.</a:t>
            </a:r>
            <a:endParaRPr lang="zh-CN" altLang="en-US"/>
          </a:p>
          <a:p>
            <a:endParaRPr lang="zh-CN" altLang="en-US"/>
          </a:p>
          <a:p>
            <a:r>
              <a:rPr lang="zh-CN" altLang="en-US"/>
              <a:t>However, we found that, in many cases, even the best models tend to hallucinate, often generating nonexistent parameters or incorrectly attributing parameters to the wrong levels. Some models would invent parameters based on the code logic, leading to inaccuracies in the documentation. In this experiment, we specifically tested their capabilities in this regard.</a:t>
            </a:r>
            <a:endParaRPr lang="zh-CN" altLang="en-US"/>
          </a:p>
          <a:p>
            <a:endParaRPr lang="zh-CN" altLang="en-US"/>
          </a:p>
          <a:p>
            <a:r>
              <a:rPr lang="zh-CN" altLang="en-US"/>
              <a:t>in this scenario, we </a:t>
            </a:r>
            <a:r>
              <a:rPr lang="en-US" altLang="zh-CN"/>
              <a:t>stiil </a:t>
            </a:r>
            <a:r>
              <a:rPr lang="zh-CN" altLang="en-US"/>
              <a:t>did not train the models, so I believe this situation is partly related to the models’ inherent capabilities and partly indicates areas that require training to improve their performance. Enhancing training processes could help address these issues and boost accuracy in parameter identification.</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"Chat with REPL" module builds on the foundational documentation features of REPLIGION. Our goal is to further simplify developers' workflows and save them time. For instance, when they have a question, they don’t need to search through the documentation themselves; they can directly ask the large language model to receive a well-informed response.</a:t>
            </a:r>
            <a:endParaRPr lang="zh-CN" altLang="en-US"/>
          </a:p>
          <a:p>
            <a:endParaRPr lang="zh-CN" altLang="en-US"/>
          </a:p>
          <a:p>
            <a:r>
              <a:rPr lang="zh-CN" altLang="en-US"/>
              <a:t>For example, if I want to know the functionality of a specific function or how to implement a new function, the documentation generated by REPLIGION has a global perspective and can relate different documents to each other. This capability allows it to generate comprehensive and accurate answers.</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"Chat with REPL" module builds on the foundational documentation features of REPLIGION. Our goal is to further simplify developers' workflows and save them time. For instance, when they have a question, they don’t need to search through the documentation themselves; they can directly ask the large language model to receive a well-informed response.</a:t>
            </a:r>
            <a:endParaRPr lang="zh-CN" altLang="en-US"/>
          </a:p>
          <a:p>
            <a:endParaRPr lang="zh-CN" altLang="en-US"/>
          </a:p>
          <a:p>
            <a:r>
              <a:rPr lang="zh-CN" altLang="en-US"/>
              <a:t>For example, if I want to know the functionality of a specific function or how to implement a new function, the documentation generated by REPLIGION has a global perspective and can relate different documents to each other. This capability allows it to generate comprehensive and accurate answers.</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kumimoji="1" lang="zh-CN" altLang="en-US">
                <a:sym typeface="+mn-ea"/>
              </a:rPr>
              <a:t>we found that as the codebase grew larger and more people joined the project, it became increasingly difficult to manage. This was particularly challenging for many newcomers, who struggled to quickly integrate into the project due to its complex codebase and structure, as well as the numerous new concepts and definitions that were not clearly understood.</a:t>
            </a:r>
            <a:endParaRPr kumimoji="1" lang="zh-CN" altLang="en-US"/>
          </a:p>
          <a:p>
            <a:endParaRPr lang="zh-CN" altLang="en-US"/>
          </a:p>
          <a:p>
            <a:r>
              <a:rPr lang="zh-CN" altLang="en-US"/>
              <a:t>This led to an urgent need for good documentation to help newcomers onboard. However, our laboratory at Tsinghua University was already short-staffed, with fewer than 20 people, and each member was among the top in their respective fields in China. As a result, no one wanted to focus on writing documentation; everyone preferred to contribute algorithms, ideas, or code. This created a stalemate.</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"Chat with REPL" module builds on the foundational documentation features of REPLIGION. Our goal is to further simplify developers' workflows and save them time. For instance, when they have a question, they don’t need to search through the documentation themselves; they can directly ask the large language model to receive a well-informed response.</a:t>
            </a:r>
            <a:endParaRPr lang="zh-CN" altLang="en-US"/>
          </a:p>
          <a:p>
            <a:endParaRPr lang="zh-CN" altLang="en-US"/>
          </a:p>
          <a:p>
            <a:r>
              <a:rPr lang="zh-CN" altLang="en-US"/>
              <a:t>For example, if I want to know the functionality of a specific function or how to implement a new function, the documentation generated by REPLIGION has a global perspective and can relate different documents to each other. This capability allows it to generate comprehensive and accurate answers.</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"Chat with REPL" module builds on the foundational documentation features of REPLIGION. Our goal is to further simplify developers' workflows and save them time. For instance, when they have a question, they don’t need to search through the documentation themselves; they can directly ask the large language model to receive a well-informed response.</a:t>
            </a:r>
            <a:endParaRPr lang="zh-CN" altLang="en-US"/>
          </a:p>
          <a:p>
            <a:endParaRPr lang="zh-CN" altLang="en-US"/>
          </a:p>
          <a:p>
            <a:r>
              <a:rPr lang="zh-CN" altLang="en-US"/>
              <a:t>For example, if I want to know the functionality of a specific function or how to implement a new function, the documentation generated by REPLIGION has a global perspective and can relate different documents to each other. This capability allows it to generate comprehensive and accurate answers.</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Compared to traditional functionalities that directly interact with code, human language is natural language, while programming languages follow a different design logic. Therefore, using similarity search to match them can sometimes lead to misalignments. However, by incorporating documentation into the process, we can translate human natural language into corresponding descriptions in the documentation. This</a:t>
            </a:r>
            <a:r>
              <a:rPr lang="en-US" altLang="zh-CN"/>
              <a:t> kind of method</a:t>
            </a:r>
            <a:r>
              <a:rPr lang="zh-CN" altLang="en-US"/>
              <a:t> establishes a semantic bridge </a:t>
            </a:r>
            <a:r>
              <a:rPr lang="en-US" altLang="zh-CN"/>
              <a:t>between.</a:t>
            </a:r>
            <a:endParaRPr lang="en-US" altLang="zh-CN"/>
          </a:p>
          <a:p>
            <a:endParaRPr lang="zh-CN" altLang="en-US"/>
          </a:p>
          <a:p>
            <a:r>
              <a:rPr lang="zh-CN" altLang="en-US"/>
              <a:t>This allows us to redirect to the relevant code blocks or accurately match them, retrieving both the documentation and the code together. When performing R</a:t>
            </a:r>
            <a:r>
              <a:rPr lang="en-US" altLang="zh-CN"/>
              <a:t>A</a:t>
            </a:r>
            <a:r>
              <a:rPr lang="zh-CN" altLang="en-US"/>
              <a:t>G </a:t>
            </a:r>
            <a:r>
              <a:rPr lang="en-US" altLang="zh-CN"/>
              <a:t>and </a:t>
            </a:r>
            <a:r>
              <a:rPr lang="zh-CN" altLang="en-US"/>
              <a:t>effectively provides the model with a dynamic chain-of-thought (COT) process, enabling it to generate more accurate and improved responses.</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This experience also marked the first time we realized that documentation engineering is a formal profession. In many large companies, such as Google, Amazon, Microsoft, and Apple, they have dedicated documentation engineers who work closely with the entire team to manage and maintain all technical documentation. </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We then started to think, since we are researching AI, could we build an AI tool to take on the role of a documentation engineer? </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So we set a goal for our tool: we hope it can truly address the challenges that newcomers face when joining the X-Agent project. We broke this down into smaller objectives. For instance, we want the generated documentation to be clear, simple, and accurate, while maintaining consistency. Additionally, I don’t want the documentation to become a burden, so I hope this tool can automatically maintain and synchronize the documentation among all writers in the project.</a:t>
            </a:r>
            <a:endParaRPr lang="zh-CN" altLang="en-US"/>
          </a:p>
          <a:p>
            <a:endParaRPr lang="zh-CN" altLang="en-US"/>
          </a:p>
          <a:p>
            <a:r>
              <a:rPr lang="zh-CN" altLang="en-US"/>
              <a:t>I also hope that the document structure will be very clear and well-structured, making it easy for even beginners to understand.  it should have a global perspective, enabling users to understand what the entire project is doing and providing suitable macro-level guidance.</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Our approach consists of three main components: global structure analysis, document generation, and automatic document maintenance and updating.</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First, for the global structure analysis, we break down the entire project and all associated GitHub repositories into different files and folders, identifying hierarchical relationships. We also configured settings that allow us to automatically ignore files that do not require documentation based on user needs. For each piece of code, we generate meta-information, which records relevant elements of the code file, such as its type, name, starting line, and more. With this data, we can construct a comprehensive global architecture.</a:t>
            </a:r>
            <a:endParaRPr lang="zh-CN" altLang="en-US"/>
          </a:p>
          <a:p>
            <a:endParaRPr lang="zh-CN" altLang="en-US"/>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Next, we developed a bidirectional referencing algorithm. We utilized a library called Jeddy, which is excellent but can only obtain </a:t>
            </a:r>
            <a:r>
              <a:rPr lang="en-US" altLang="zh-CN">
                <a:sym typeface="+mn-ea"/>
              </a:rPr>
              <a:t>on direction </a:t>
            </a:r>
            <a:r>
              <a:rPr lang="zh-CN" altLang="en-US">
                <a:sym typeface="+mn-ea"/>
              </a:rPr>
              <a:t>references. Therefore, we had to combine it with our previously parsed </a:t>
            </a:r>
            <a:r>
              <a:rPr lang="en-US" altLang="zh-CN">
                <a:sym typeface="+mn-ea"/>
              </a:rPr>
              <a:t>meta</a:t>
            </a:r>
            <a:r>
              <a:rPr lang="zh-CN" altLang="en-US">
                <a:sym typeface="+mn-ea"/>
              </a:rPr>
              <a:t> data to establish the original information about which entities reference which others, recording this data in the meta-information. The first two steps involve parsing the project tree, file structure, code, hierarchical relationships, and call relationships.</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19.png"/><Relationship Id="rId15" Type="http://schemas.openxmlformats.org/officeDocument/2006/relationships/notesSlide" Target="../notesSlides/notesSlide10.xml"/><Relationship Id="rId14" Type="http://schemas.openxmlformats.org/officeDocument/2006/relationships/slideLayout" Target="../slideLayouts/slideLayout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tags" Target="../tags/tag38.xml"/><Relationship Id="rId7" Type="http://schemas.openxmlformats.org/officeDocument/2006/relationships/image" Target="../media/image25.svg"/><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3" Type="http://schemas.openxmlformats.org/officeDocument/2006/relationships/image" Target="../media/image21.svg"/><Relationship Id="rId2" Type="http://schemas.openxmlformats.org/officeDocument/2006/relationships/image" Target="../media/image20.png"/><Relationship Id="rId15" Type="http://schemas.openxmlformats.org/officeDocument/2006/relationships/notesSlide" Target="../notesSlides/notesSlide11.xml"/><Relationship Id="rId14" Type="http://schemas.openxmlformats.org/officeDocument/2006/relationships/slideLayout" Target="../slideLayouts/slideLayout7.xml"/><Relationship Id="rId13" Type="http://schemas.openxmlformats.org/officeDocument/2006/relationships/tags" Target="../tags/tag39.xml"/><Relationship Id="rId12" Type="http://schemas.openxmlformats.org/officeDocument/2006/relationships/image" Target="../media/image29.svg"/><Relationship Id="rId11" Type="http://schemas.openxmlformats.org/officeDocument/2006/relationships/image" Target="../media/image28.png"/><Relationship Id="rId10" Type="http://schemas.openxmlformats.org/officeDocument/2006/relationships/image" Target="../media/image27.svg"/><Relationship Id="rId1" Type="http://schemas.openxmlformats.org/officeDocument/2006/relationships/tags" Target="../tags/tag3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42.xml"/><Relationship Id="rId2" Type="http://schemas.openxmlformats.org/officeDocument/2006/relationships/image" Target="../media/image30.png"/><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44.xml"/><Relationship Id="rId2" Type="http://schemas.openxmlformats.org/officeDocument/2006/relationships/image" Target="../media/image30.png"/><Relationship Id="rId1" Type="http://schemas.openxmlformats.org/officeDocument/2006/relationships/tags" Target="../tags/tag4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46.xml"/><Relationship Id="rId2" Type="http://schemas.openxmlformats.org/officeDocument/2006/relationships/image" Target="../media/image30.png"/><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image" Target="../media/image30.png"/><Relationship Id="rId1" Type="http://schemas.openxmlformats.org/officeDocument/2006/relationships/tags" Target="../tags/tag4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50.xml"/><Relationship Id="rId2" Type="http://schemas.openxmlformats.org/officeDocument/2006/relationships/image" Target="../media/image30.png"/><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image" Target="../media/image30.png"/><Relationship Id="rId1" Type="http://schemas.openxmlformats.org/officeDocument/2006/relationships/tags" Target="../tags/tag5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tags" Target="../tags/tag54.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tags" Target="../tags/tag56.xml"/><Relationship Id="rId2" Type="http://schemas.openxmlformats.org/officeDocument/2006/relationships/image" Target="../media/image32.png"/><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3" Type="http://schemas.openxmlformats.org/officeDocument/2006/relationships/image" Target="../media/image34.png"/><Relationship Id="rId2" Type="http://schemas.openxmlformats.org/officeDocument/2006/relationships/image" Target="../media/image33.png"/><Relationship Id="rId14" Type="http://schemas.openxmlformats.org/officeDocument/2006/relationships/notesSlide" Target="../notesSlides/notesSlide22.xml"/><Relationship Id="rId13" Type="http://schemas.openxmlformats.org/officeDocument/2006/relationships/slideLayout" Target="../slideLayouts/slideLayout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8.xml"/><Relationship Id="rId7" Type="http://schemas.openxmlformats.org/officeDocument/2006/relationships/image" Target="../media/image40.png"/><Relationship Id="rId6" Type="http://schemas.openxmlformats.org/officeDocument/2006/relationships/tags" Target="../tags/tag67.xml"/><Relationship Id="rId5" Type="http://schemas.openxmlformats.org/officeDocument/2006/relationships/image" Target="../media/image39.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38.png"/><Relationship Id="rId10" Type="http://schemas.openxmlformats.org/officeDocument/2006/relationships/notesSlide" Target="../notesSlides/notesSlide24.xml"/><Relationship Id="rId1" Type="http://schemas.openxmlformats.org/officeDocument/2006/relationships/tags" Target="../tags/tag64.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41.png"/><Relationship Id="rId2" Type="http://schemas.openxmlformats.org/officeDocument/2006/relationships/tags" Target="../tags/tag70.xml"/><Relationship Id="rId1" Type="http://schemas.openxmlformats.org/officeDocument/2006/relationships/tags" Target="../tags/tag69.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image" Target="../media/image42.png"/><Relationship Id="rId1" Type="http://schemas.openxmlformats.org/officeDocument/2006/relationships/tags" Target="../tags/tag7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image" Target="../media/image43.png"/><Relationship Id="rId2" Type="http://schemas.openxmlformats.org/officeDocument/2006/relationships/tags" Target="../tags/tag74.xml"/><Relationship Id="rId1" Type="http://schemas.openxmlformats.org/officeDocument/2006/relationships/tags" Target="../tags/tag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3.xml"/><Relationship Id="rId3" Type="http://schemas.openxmlformats.org/officeDocument/2006/relationships/tags" Target="../tags/tag76.xml"/><Relationship Id="rId2" Type="http://schemas.openxmlformats.org/officeDocument/2006/relationships/image" Target="../media/image44.png"/><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xml"/><Relationship Id="rId3" Type="http://schemas.openxmlformats.org/officeDocument/2006/relationships/tags" Target="../tags/tag78.xml"/><Relationship Id="rId2" Type="http://schemas.openxmlformats.org/officeDocument/2006/relationships/image" Target="../media/image44.png"/><Relationship Id="rId1" Type="http://schemas.openxmlformats.org/officeDocument/2006/relationships/tags" Target="../tags/tag77.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3.xml"/><Relationship Id="rId3" Type="http://schemas.openxmlformats.org/officeDocument/2006/relationships/tags" Target="../tags/tag80.xml"/><Relationship Id="rId2" Type="http://schemas.openxmlformats.org/officeDocument/2006/relationships/image" Target="../media/image44.png"/><Relationship Id="rId1" Type="http://schemas.openxmlformats.org/officeDocument/2006/relationships/tags" Target="../tags/tag79.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3.xml"/><Relationship Id="rId3" Type="http://schemas.openxmlformats.org/officeDocument/2006/relationships/tags" Target="../tags/tag82.xml"/><Relationship Id="rId2" Type="http://schemas.openxmlformats.org/officeDocument/2006/relationships/image" Target="../media/image44.png"/><Relationship Id="rId1" Type="http://schemas.openxmlformats.org/officeDocument/2006/relationships/tags" Target="../tags/tag81.xml"/></Relationships>
</file>

<file path=ppt/slides/_rels/slide33.xml.rels><?xml version="1.0" encoding="UTF-8" standalone="yes"?>
<Relationships xmlns="http://schemas.openxmlformats.org/package/2006/relationships"><Relationship Id="rId9" Type="http://schemas.openxmlformats.org/officeDocument/2006/relationships/image" Target="../media/image52.svg"/><Relationship Id="rId8" Type="http://schemas.openxmlformats.org/officeDocument/2006/relationships/image" Target="../media/image51.png"/><Relationship Id="rId7" Type="http://schemas.openxmlformats.org/officeDocument/2006/relationships/image" Target="../media/image50.svg"/><Relationship Id="rId6" Type="http://schemas.openxmlformats.org/officeDocument/2006/relationships/image" Target="../media/image49.png"/><Relationship Id="rId5" Type="http://schemas.openxmlformats.org/officeDocument/2006/relationships/tags" Target="../tags/tag83.xml"/><Relationship Id="rId4" Type="http://schemas.openxmlformats.org/officeDocument/2006/relationships/image" Target="../media/image48.svg"/><Relationship Id="rId3" Type="http://schemas.openxmlformats.org/officeDocument/2006/relationships/image" Target="../media/image47.png"/><Relationship Id="rId2" Type="http://schemas.openxmlformats.org/officeDocument/2006/relationships/image" Target="../media/image46.svg"/><Relationship Id="rId15" Type="http://schemas.openxmlformats.org/officeDocument/2006/relationships/notesSlide" Target="../notesSlides/notesSlide32.xml"/><Relationship Id="rId14" Type="http://schemas.openxmlformats.org/officeDocument/2006/relationships/slideLayout" Target="../slideLayouts/slideLayout7.xml"/><Relationship Id="rId13" Type="http://schemas.openxmlformats.org/officeDocument/2006/relationships/image" Target="../media/image29.svg"/><Relationship Id="rId12" Type="http://schemas.openxmlformats.org/officeDocument/2006/relationships/image" Target="../media/image28.png"/><Relationship Id="rId11" Type="http://schemas.openxmlformats.org/officeDocument/2006/relationships/image" Target="../media/image54.svg"/><Relationship Id="rId10" Type="http://schemas.openxmlformats.org/officeDocument/2006/relationships/image" Target="../media/image53.png"/><Relationship Id="rId1" Type="http://schemas.openxmlformats.org/officeDocument/2006/relationships/image" Target="../media/image45.png"/></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slideLayout" Target="../slideLayouts/slideLayout7.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35.xml.rels><?xml version="1.0" encoding="UTF-8" standalone="yes"?>
<Relationships xmlns="http://schemas.openxmlformats.org/package/2006/relationships"><Relationship Id="rId9" Type="http://schemas.openxmlformats.org/officeDocument/2006/relationships/image" Target="../media/image55.png"/><Relationship Id="rId8" Type="http://schemas.openxmlformats.org/officeDocument/2006/relationships/tags" Target="../tags/tag96.xml"/><Relationship Id="rId7" Type="http://schemas.openxmlformats.org/officeDocument/2006/relationships/image" Target="../media/image3.png"/><Relationship Id="rId6" Type="http://schemas.openxmlformats.org/officeDocument/2006/relationships/tags" Target="../tags/tag95.xml"/><Relationship Id="rId5" Type="http://schemas.openxmlformats.org/officeDocument/2006/relationships/image" Target="../media/image2.jpe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8" Type="http://schemas.openxmlformats.org/officeDocument/2006/relationships/notesSlide" Target="../notesSlides/notesSlide34.xml"/><Relationship Id="rId17" Type="http://schemas.openxmlformats.org/officeDocument/2006/relationships/slideLayout" Target="../slideLayouts/slideLayout1.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image" Target="../media/image57.jpeg"/><Relationship Id="rId12" Type="http://schemas.openxmlformats.org/officeDocument/2006/relationships/tags" Target="../tags/tag98.xml"/><Relationship Id="rId11" Type="http://schemas.openxmlformats.org/officeDocument/2006/relationships/image" Target="../media/image56.png"/><Relationship Id="rId10" Type="http://schemas.openxmlformats.org/officeDocument/2006/relationships/tags" Target="../tags/tag97.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6.png"/><Relationship Id="rId2" Type="http://schemas.openxmlformats.org/officeDocument/2006/relationships/tags" Target="../tags/tag5.xm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1" Type="http://schemas.openxmlformats.org/officeDocument/2006/relationships/notesSlide" Target="../notesSlides/notesSlide6.xml"/><Relationship Id="rId10" Type="http://schemas.openxmlformats.org/officeDocument/2006/relationships/slideLayout" Target="../slideLayouts/slideLayout7.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1.xml"/><Relationship Id="rId7" Type="http://schemas.openxmlformats.org/officeDocument/2006/relationships/image" Target="../media/image16.png"/><Relationship Id="rId6" Type="http://schemas.openxmlformats.org/officeDocument/2006/relationships/tags" Target="../tags/tag20.xml"/><Relationship Id="rId5" Type="http://schemas.openxmlformats.org/officeDocument/2006/relationships/image" Target="../media/image15.png"/><Relationship Id="rId4" Type="http://schemas.openxmlformats.org/officeDocument/2006/relationships/tags" Target="../tags/tag19.xml"/><Relationship Id="rId3" Type="http://schemas.openxmlformats.org/officeDocument/2006/relationships/image" Target="../media/image14.png"/><Relationship Id="rId2" Type="http://schemas.openxmlformats.org/officeDocument/2006/relationships/image" Target="../media/image13.png"/><Relationship Id="rId10" Type="http://schemas.openxmlformats.org/officeDocument/2006/relationships/notesSlide" Target="../notesSlides/notesSlide8.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tags" Target="../tags/tag24.xml"/><Relationship Id="rId3" Type="http://schemas.openxmlformats.org/officeDocument/2006/relationships/image" Target="../media/image17.png"/><Relationship Id="rId2" Type="http://schemas.openxmlformats.org/officeDocument/2006/relationships/tags" Target="../tags/tag23.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165475" y="2294255"/>
            <a:ext cx="6450965" cy="1028065"/>
          </a:xfrm>
        </p:spPr>
        <p:txBody>
          <a:bodyPr>
            <a:normAutofit fontScale="90000"/>
          </a:bodyPr>
          <a:lstStyle/>
          <a:p>
            <a:r>
              <a:rPr lang="en-US" altLang="zh-CN" b="1" dirty="0">
                <a:effectLst/>
              </a:rPr>
              <a:t>RepoAgent</a:t>
            </a:r>
            <a:endParaRPr lang="en-US" altLang="zh-CN" b="1" dirty="0">
              <a:effectLst/>
            </a:endParaRPr>
          </a:p>
        </p:txBody>
      </p:sp>
      <p:sp>
        <p:nvSpPr>
          <p:cNvPr id="5" name="副标题 4"/>
          <p:cNvSpPr>
            <a:spLocks noGrp="1"/>
          </p:cNvSpPr>
          <p:nvPr>
            <p:ph type="subTitle" idx="1"/>
          </p:nvPr>
        </p:nvSpPr>
        <p:spPr>
          <a:xfrm>
            <a:off x="1524000" y="3837305"/>
            <a:ext cx="9144000" cy="660400"/>
          </a:xfrm>
        </p:spPr>
        <p:txBody>
          <a:bodyPr/>
          <a:lstStyle/>
          <a:p>
            <a:r>
              <a:rPr lang="zh-CN" altLang="en-US" dirty="0">
                <a:latin typeface="+mn-lt"/>
              </a:rPr>
              <a:t>Streamlining Your Documentation Workflow Like Never Before</a:t>
            </a:r>
            <a:endParaRPr lang="zh-CN" altLang="en-US" dirty="0">
              <a:latin typeface="+mn-lt"/>
            </a:endParaRPr>
          </a:p>
        </p:txBody>
      </p:sp>
      <p:pic>
        <p:nvPicPr>
          <p:cNvPr id="3" name="图片 2" descr="RepoAgent_Method.drawio"/>
          <p:cNvPicPr>
            <a:picLocks noChangeAspect="1"/>
          </p:cNvPicPr>
          <p:nvPr/>
        </p:nvPicPr>
        <p:blipFill>
          <a:blip r:embed="rId1"/>
          <a:stretch>
            <a:fillRect/>
          </a:stretch>
        </p:blipFill>
        <p:spPr>
          <a:xfrm>
            <a:off x="2637790" y="1971675"/>
            <a:ext cx="1457325" cy="1457325"/>
          </a:xfrm>
          <a:prstGeom prst="rect">
            <a:avLst/>
          </a:prstGeom>
        </p:spPr>
      </p:pic>
      <p:sp>
        <p:nvSpPr>
          <p:cNvPr id="4" name="文本框 3"/>
          <p:cNvSpPr txBox="1"/>
          <p:nvPr/>
        </p:nvSpPr>
        <p:spPr>
          <a:xfrm>
            <a:off x="7377430" y="5253355"/>
            <a:ext cx="3676650" cy="368300"/>
          </a:xfrm>
          <a:prstGeom prst="rect">
            <a:avLst/>
          </a:prstGeom>
          <a:noFill/>
        </p:spPr>
        <p:txBody>
          <a:bodyPr wrap="square" rtlCol="0">
            <a:spAutoFit/>
          </a:bodyPr>
          <a:p>
            <a:pPr algn="ctr"/>
            <a:r>
              <a:rPr lang="en-US" altLang="zh-CN"/>
              <a:t>-- </a:t>
            </a:r>
            <a:r>
              <a:rPr lang="en-US" altLang="zh-CN">
                <a:sym typeface="+mn-ea"/>
              </a:rPr>
              <a:t>Qinyu</a:t>
            </a:r>
            <a:r>
              <a:rPr lang="en-US" altLang="zh-CN">
                <a:sym typeface="+mn-ea"/>
              </a:rPr>
              <a:t> (“Logic”) </a:t>
            </a:r>
            <a:r>
              <a:rPr lang="en-US" altLang="zh-CN">
                <a:sym typeface="+mn-ea"/>
              </a:rPr>
              <a:t>Luo  Nov. 2024</a:t>
            </a:r>
            <a:endParaRPr lang="en-US" altLang="zh-CN"/>
          </a:p>
        </p:txBody>
      </p:sp>
      <p:sp>
        <p:nvSpPr>
          <p:cNvPr id="8" name="文本框 7"/>
          <p:cNvSpPr txBox="1"/>
          <p:nvPr/>
        </p:nvSpPr>
        <p:spPr>
          <a:xfrm>
            <a:off x="6947535" y="5708015"/>
            <a:ext cx="4064000" cy="645795"/>
          </a:xfrm>
          <a:prstGeom prst="rect">
            <a:avLst/>
          </a:prstGeom>
          <a:noFill/>
        </p:spPr>
        <p:txBody>
          <a:bodyPr wrap="square" rtlCol="0">
            <a:noAutofit/>
          </a:bodyPr>
          <a:p>
            <a:pPr algn="r"/>
            <a:r>
              <a:rPr lang="en-US" altLang="zh-CN">
                <a:sym typeface="+mn-ea"/>
              </a:rPr>
              <a:t>Email:     qinyuluo123@gmail.com</a:t>
            </a:r>
            <a:endParaRPr lang="en-US" altLang="zh-CN"/>
          </a:p>
          <a:p>
            <a:pPr algn="r"/>
            <a:r>
              <a:rPr lang="en-US" altLang="zh-CN">
                <a:sym typeface="+mn-ea"/>
              </a:rPr>
              <a:t>qluo8@jh.edu</a:t>
            </a:r>
            <a:endParaRPr lang="en-US" altLang="zh-CN"/>
          </a:p>
          <a:p>
            <a:endParaRPr lang="zh-CN" altLang="en-US"/>
          </a:p>
        </p:txBody>
      </p:sp>
      <p:pic>
        <p:nvPicPr>
          <p:cNvPr id="9" name="图片 8" descr="e5a6d2c0022f73fde63460b76df63ff3"/>
          <p:cNvPicPr>
            <a:picLocks noChangeAspect="1"/>
          </p:cNvPicPr>
          <p:nvPr/>
        </p:nvPicPr>
        <p:blipFill>
          <a:blip r:embed="rId2"/>
          <a:stretch>
            <a:fillRect/>
          </a:stretch>
        </p:blipFill>
        <p:spPr>
          <a:xfrm>
            <a:off x="390525" y="209550"/>
            <a:ext cx="1132205" cy="1137285"/>
          </a:xfrm>
          <a:prstGeom prst="rect">
            <a:avLst/>
          </a:prstGeom>
        </p:spPr>
      </p:pic>
      <p:pic>
        <p:nvPicPr>
          <p:cNvPr id="10" name="图片 9" descr="THUNLP实验室"/>
          <p:cNvPicPr>
            <a:picLocks noChangeAspect="1"/>
          </p:cNvPicPr>
          <p:nvPr/>
        </p:nvPicPr>
        <p:blipFill>
          <a:blip r:embed="rId3"/>
          <a:stretch>
            <a:fillRect/>
          </a:stretch>
        </p:blipFill>
        <p:spPr>
          <a:xfrm>
            <a:off x="10671175" y="209550"/>
            <a:ext cx="1240790" cy="11010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262255" y="214630"/>
            <a:ext cx="4936490" cy="6429375"/>
          </a:xfrm>
          <a:prstGeom prst="rect">
            <a:avLst/>
          </a:prstGeom>
        </p:spPr>
      </p:pic>
      <p:sp>
        <p:nvSpPr>
          <p:cNvPr id="5" name="圆角矩形 4"/>
          <p:cNvSpPr/>
          <p:nvPr/>
        </p:nvSpPr>
        <p:spPr>
          <a:xfrm>
            <a:off x="5732780" y="803275"/>
            <a:ext cx="1674495" cy="91440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a:t>Project Tree</a:t>
            </a:r>
            <a:endParaRPr lang="en-US" altLang="zh-CN"/>
          </a:p>
        </p:txBody>
      </p:sp>
      <p:sp>
        <p:nvSpPr>
          <p:cNvPr id="6" name="圆角矩形 5"/>
          <p:cNvSpPr/>
          <p:nvPr>
            <p:custDataLst>
              <p:tags r:id="rId3"/>
            </p:custDataLst>
          </p:nvPr>
        </p:nvSpPr>
        <p:spPr>
          <a:xfrm>
            <a:off x="7534275" y="803275"/>
            <a:ext cx="1674495" cy="91440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a:t>File hierarchy</a:t>
            </a:r>
            <a:endParaRPr lang="en-US" altLang="zh-CN"/>
          </a:p>
        </p:txBody>
      </p:sp>
      <p:sp>
        <p:nvSpPr>
          <p:cNvPr id="7" name="圆角矩形 6"/>
          <p:cNvSpPr/>
          <p:nvPr>
            <p:custDataLst>
              <p:tags r:id="rId4"/>
            </p:custDataLst>
          </p:nvPr>
        </p:nvSpPr>
        <p:spPr>
          <a:xfrm>
            <a:off x="5732780" y="1844675"/>
            <a:ext cx="1674495" cy="91440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a:t>Code</a:t>
            </a:r>
            <a:endParaRPr lang="en-US" altLang="zh-CN"/>
          </a:p>
        </p:txBody>
      </p:sp>
      <p:sp>
        <p:nvSpPr>
          <p:cNvPr id="8" name="圆角矩形 7"/>
          <p:cNvSpPr/>
          <p:nvPr>
            <p:custDataLst>
              <p:tags r:id="rId5"/>
            </p:custDataLst>
          </p:nvPr>
        </p:nvSpPr>
        <p:spPr>
          <a:xfrm>
            <a:off x="9335770" y="803275"/>
            <a:ext cx="1674495" cy="91440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a:t>Object Meta Information</a:t>
            </a:r>
            <a:endParaRPr lang="en-US" altLang="zh-CN"/>
          </a:p>
        </p:txBody>
      </p:sp>
      <p:sp>
        <p:nvSpPr>
          <p:cNvPr id="9" name="圆角矩形 8"/>
          <p:cNvSpPr/>
          <p:nvPr>
            <p:custDataLst>
              <p:tags r:id="rId6"/>
            </p:custDataLst>
          </p:nvPr>
        </p:nvSpPr>
        <p:spPr>
          <a:xfrm>
            <a:off x="7534275" y="1844675"/>
            <a:ext cx="1674495" cy="91440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a:t>Bi-directional</a:t>
            </a:r>
            <a:endParaRPr lang="en-US" altLang="zh-CN"/>
          </a:p>
          <a:p>
            <a:pPr algn="ctr"/>
            <a:r>
              <a:rPr lang="en-US" altLang="zh-CN"/>
              <a:t>relationship</a:t>
            </a:r>
            <a:endParaRPr lang="en-US" altLang="zh-CN"/>
          </a:p>
        </p:txBody>
      </p:sp>
      <p:sp>
        <p:nvSpPr>
          <p:cNvPr id="10" name="圆角矩形 9"/>
          <p:cNvSpPr/>
          <p:nvPr>
            <p:custDataLst>
              <p:tags r:id="rId7"/>
            </p:custDataLst>
          </p:nvPr>
        </p:nvSpPr>
        <p:spPr>
          <a:xfrm>
            <a:off x="9335770" y="1844675"/>
            <a:ext cx="1674495" cy="91440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a:t>Related former code docs</a:t>
            </a:r>
            <a:endParaRPr lang="en-US" altLang="zh-CN"/>
          </a:p>
        </p:txBody>
      </p:sp>
      <p:cxnSp>
        <p:nvCxnSpPr>
          <p:cNvPr id="11" name="直接连接符 10"/>
          <p:cNvCxnSpPr/>
          <p:nvPr/>
        </p:nvCxnSpPr>
        <p:spPr>
          <a:xfrm>
            <a:off x="5426710" y="3379470"/>
            <a:ext cx="5679440" cy="0"/>
          </a:xfrm>
          <a:prstGeom prst="line">
            <a:avLst/>
          </a:prstGeom>
        </p:spPr>
        <p:style>
          <a:lnRef idx="2">
            <a:schemeClr val="accent1"/>
          </a:lnRef>
          <a:fillRef idx="0">
            <a:srgbClr val="FFFFFF"/>
          </a:fillRef>
          <a:effectRef idx="0">
            <a:srgbClr val="FFFFFF"/>
          </a:effectRef>
          <a:fontRef idx="minor">
            <a:schemeClr val="tx1"/>
          </a:fontRef>
        </p:style>
      </p:cxnSp>
      <p:sp>
        <p:nvSpPr>
          <p:cNvPr id="12" name="圆角矩形 11"/>
          <p:cNvSpPr/>
          <p:nvPr>
            <p:custDataLst>
              <p:tags r:id="rId8"/>
            </p:custDataLst>
          </p:nvPr>
        </p:nvSpPr>
        <p:spPr>
          <a:xfrm>
            <a:off x="5732780" y="4126230"/>
            <a:ext cx="1674495" cy="1429385"/>
          </a:xfrm>
          <a:prstGeom prst="roundRect">
            <a:avLst/>
          </a:prstGeom>
          <a:ln w="12700" cap="flat" cmpd="sng" algn="ctr">
            <a:solidFill>
              <a:schemeClr val="accent6"/>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r>
              <a:rPr lang="en-US" altLang="zh-CN"/>
              <a:t>Auto model switching</a:t>
            </a:r>
            <a:endParaRPr lang="en-US" altLang="zh-CN"/>
          </a:p>
        </p:txBody>
      </p:sp>
      <p:sp>
        <p:nvSpPr>
          <p:cNvPr id="13" name="圆角矩形 12"/>
          <p:cNvSpPr/>
          <p:nvPr>
            <p:custDataLst>
              <p:tags r:id="rId9"/>
            </p:custDataLst>
          </p:nvPr>
        </p:nvSpPr>
        <p:spPr>
          <a:xfrm>
            <a:off x="7534275" y="4126230"/>
            <a:ext cx="1674495" cy="1429385"/>
          </a:xfrm>
          <a:prstGeom prst="roundRect">
            <a:avLst/>
          </a:prstGeom>
          <a:ln w="12700" cap="flat" cmpd="sng" algn="ctr">
            <a:solidFill>
              <a:schemeClr val="accent6"/>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r>
              <a:rPr lang="en-US" altLang="zh-CN"/>
              <a:t>Auto info shrinking</a:t>
            </a:r>
            <a:endParaRPr lang="en-US" altLang="zh-CN"/>
          </a:p>
        </p:txBody>
      </p:sp>
      <p:sp>
        <p:nvSpPr>
          <p:cNvPr id="14" name="文本框 13"/>
          <p:cNvSpPr txBox="1"/>
          <p:nvPr/>
        </p:nvSpPr>
        <p:spPr>
          <a:xfrm>
            <a:off x="5732780" y="3568700"/>
            <a:ext cx="4064000" cy="368300"/>
          </a:xfrm>
          <a:prstGeom prst="rect">
            <a:avLst/>
          </a:prstGeom>
          <a:noFill/>
        </p:spPr>
        <p:txBody>
          <a:bodyPr wrap="square" rtlCol="0">
            <a:spAutoFit/>
          </a:bodyPr>
          <a:p>
            <a:r>
              <a:rPr lang="en-US" altLang="zh-CN"/>
              <a:t>What if length exceed or other error...</a:t>
            </a:r>
            <a:endParaRPr lang="en-US" altLang="zh-CN"/>
          </a:p>
        </p:txBody>
      </p:sp>
      <p:sp>
        <p:nvSpPr>
          <p:cNvPr id="16" name="圆角矩形 15"/>
          <p:cNvSpPr/>
          <p:nvPr>
            <p:custDataLst>
              <p:tags r:id="rId10"/>
            </p:custDataLst>
          </p:nvPr>
        </p:nvSpPr>
        <p:spPr>
          <a:xfrm>
            <a:off x="9342120" y="4126230"/>
            <a:ext cx="1674495" cy="1429385"/>
          </a:xfrm>
          <a:prstGeom prst="roundRect">
            <a:avLst/>
          </a:prstGeom>
          <a:ln w="12700" cap="flat" cmpd="sng" algn="ctr">
            <a:solidFill>
              <a:schemeClr val="accent6"/>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r>
              <a:rPr lang="en-US" altLang="zh-CN"/>
              <a:t>Exception handling and retry method</a:t>
            </a:r>
            <a:endParaRPr lang="en-US" altLang="zh-CN"/>
          </a:p>
        </p:txBody>
      </p:sp>
      <p:sp>
        <p:nvSpPr>
          <p:cNvPr id="17" name="圆角矩形 16"/>
          <p:cNvSpPr/>
          <p:nvPr>
            <p:custDataLst>
              <p:tags r:id="rId11"/>
            </p:custDataLst>
          </p:nvPr>
        </p:nvSpPr>
        <p:spPr>
          <a:xfrm>
            <a:off x="5732780" y="5675630"/>
            <a:ext cx="1674495" cy="787400"/>
          </a:xfrm>
          <a:prstGeom prst="roundRect">
            <a:avLst/>
          </a:prstGeom>
        </p:spPr>
        <p:style>
          <a:lnRef idx="3">
            <a:schemeClr val="accent4"/>
          </a:lnRef>
          <a:fillRef idx="0">
            <a:srgbClr val="FFFFFF"/>
          </a:fillRef>
          <a:effectRef idx="0">
            <a:srgbClr val="FFFFFF"/>
          </a:effectRef>
          <a:fontRef idx="minor">
            <a:schemeClr val="tx1"/>
          </a:fontRef>
        </p:style>
        <p:txBody>
          <a:bodyPr rtlCol="0" anchor="ctr"/>
          <a:p>
            <a:pPr algn="ctr"/>
            <a:r>
              <a:rPr lang="en-US" altLang="zh-CN"/>
              <a:t>Summarizing</a:t>
            </a:r>
            <a:endParaRPr lang="en-US" altLang="zh-CN"/>
          </a:p>
        </p:txBody>
      </p:sp>
      <p:sp>
        <p:nvSpPr>
          <p:cNvPr id="18" name="圆角矩形 17"/>
          <p:cNvSpPr/>
          <p:nvPr>
            <p:custDataLst>
              <p:tags r:id="rId12"/>
            </p:custDataLst>
          </p:nvPr>
        </p:nvSpPr>
        <p:spPr>
          <a:xfrm>
            <a:off x="7534275" y="5675630"/>
            <a:ext cx="1674495" cy="787400"/>
          </a:xfrm>
          <a:prstGeom prst="roundRect">
            <a:avLst/>
          </a:prstGeom>
        </p:spPr>
        <p:style>
          <a:lnRef idx="3">
            <a:schemeClr val="accent4"/>
          </a:lnRef>
          <a:fillRef idx="0">
            <a:srgbClr val="FFFFFF"/>
          </a:fillRef>
          <a:effectRef idx="0">
            <a:srgbClr val="FFFFFF"/>
          </a:effectRef>
          <a:fontRef idx="minor">
            <a:schemeClr val="tx1"/>
          </a:fontRef>
        </p:style>
        <p:txBody>
          <a:bodyPr rtlCol="0" anchor="ctr"/>
          <a:p>
            <a:pPr algn="ctr"/>
            <a:r>
              <a:rPr lang="en-US" altLang="zh-CN"/>
              <a:t>Chunking</a:t>
            </a:r>
            <a:endParaRPr lang="en-US" altLang="zh-CN"/>
          </a:p>
        </p:txBody>
      </p:sp>
      <p:sp>
        <p:nvSpPr>
          <p:cNvPr id="19" name="圆角矩形 18"/>
          <p:cNvSpPr/>
          <p:nvPr>
            <p:custDataLst>
              <p:tags r:id="rId13"/>
            </p:custDataLst>
          </p:nvPr>
        </p:nvSpPr>
        <p:spPr>
          <a:xfrm>
            <a:off x="9354185" y="5675630"/>
            <a:ext cx="1674495" cy="787400"/>
          </a:xfrm>
          <a:prstGeom prst="roundRect">
            <a:avLst/>
          </a:prstGeom>
        </p:spPr>
        <p:style>
          <a:lnRef idx="3">
            <a:schemeClr val="accent4"/>
          </a:lnRef>
          <a:fillRef idx="0">
            <a:srgbClr val="FFFFFF"/>
          </a:fillRef>
          <a:effectRef idx="0">
            <a:srgbClr val="FFFFFF"/>
          </a:effectRef>
          <a:fontRef idx="minor">
            <a:schemeClr val="tx1"/>
          </a:fontRef>
        </p:style>
        <p:txBody>
          <a:bodyPr rtlCol="0" anchor="ctr"/>
          <a:p>
            <a:pPr algn="ctr"/>
            <a:r>
              <a:rPr lang="en-US" altLang="zh-CN"/>
              <a:t>......</a:t>
            </a:r>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文本框 23"/>
          <p:cNvSpPr txBox="1"/>
          <p:nvPr>
            <p:custDataLst>
              <p:tags r:id="rId1"/>
            </p:custDataLst>
          </p:nvPr>
        </p:nvSpPr>
        <p:spPr>
          <a:xfrm>
            <a:off x="558800" y="477520"/>
            <a:ext cx="7319010" cy="521970"/>
          </a:xfrm>
          <a:prstGeom prst="rect">
            <a:avLst/>
          </a:prstGeom>
        </p:spPr>
        <p:txBody>
          <a:bodyPr wrap="square">
            <a:spAutoFit/>
          </a:bodyPr>
          <a:p>
            <a:pPr marL="0" indent="0"/>
            <a:r>
              <a:rPr lang="en-US" altLang="zh-CN" sz="2800" b="1" i="0">
                <a:solidFill>
                  <a:srgbClr val="101828"/>
                </a:solidFill>
                <a:effectLst>
                  <a:outerShdw blurRad="38100" dist="38100" dir="2700000" algn="tl">
                    <a:srgbClr val="000000">
                      <a:alpha val="43137"/>
                    </a:srgbClr>
                  </a:outerShdw>
                </a:effectLst>
                <a:latin typeface="+mj-lt"/>
                <a:ea typeface="ui-sans-serif"/>
                <a:cs typeface="+mj-lt"/>
              </a:rPr>
              <a:t>Topology Generation</a:t>
            </a:r>
            <a:endParaRPr lang="en-US" altLang="zh-CN" sz="2800" b="1" i="0">
              <a:solidFill>
                <a:srgbClr val="101828"/>
              </a:solidFill>
              <a:effectLst>
                <a:outerShdw blurRad="38100" dist="38100" dir="2700000" algn="tl">
                  <a:srgbClr val="000000">
                    <a:alpha val="43137"/>
                  </a:srgbClr>
                </a:outerShdw>
              </a:effectLst>
              <a:latin typeface="+mj-lt"/>
              <a:ea typeface="ui-sans-serif"/>
              <a:cs typeface="+mj-lt"/>
            </a:endParaRPr>
          </a:p>
        </p:txBody>
      </p:sp>
      <p:pic>
        <p:nvPicPr>
          <p:cNvPr id="6" name="图片 5" descr="连接的点"/>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6045" y="2962275"/>
            <a:ext cx="1674495" cy="1674495"/>
          </a:xfrm>
          <a:prstGeom prst="rect">
            <a:avLst/>
          </a:prstGeom>
        </p:spPr>
      </p:pic>
      <p:pic>
        <p:nvPicPr>
          <p:cNvPr id="7" name="图片 6" descr="五点"/>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7920" y="2150745"/>
            <a:ext cx="2064385" cy="2064385"/>
          </a:xfrm>
          <a:prstGeom prst="rect">
            <a:avLst/>
          </a:prstGeom>
        </p:spPr>
      </p:pic>
      <p:grpSp>
        <p:nvGrpSpPr>
          <p:cNvPr id="3" name="组合 2"/>
          <p:cNvGrpSpPr/>
          <p:nvPr/>
        </p:nvGrpSpPr>
        <p:grpSpPr>
          <a:xfrm>
            <a:off x="989965" y="1954530"/>
            <a:ext cx="2280920" cy="2602230"/>
            <a:chOff x="2502" y="4166"/>
            <a:chExt cx="4346" cy="4918"/>
          </a:xfrm>
        </p:grpSpPr>
        <p:pic>
          <p:nvPicPr>
            <p:cNvPr id="5" name="图片 4" descr="连接的点"/>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02" y="4166"/>
              <a:ext cx="3251" cy="3251"/>
            </a:xfrm>
            <a:prstGeom prst="rect">
              <a:avLst/>
            </a:prstGeom>
          </p:spPr>
        </p:pic>
        <p:pic>
          <p:nvPicPr>
            <p:cNvPr id="2" name="图片 1" descr="连接的点"/>
            <p:cNvPicPr>
              <a:picLocks noChangeAspect="1"/>
            </p:cNvPicPr>
            <p:nvPr>
              <p:custDataLst>
                <p:tags r:id="rId8"/>
              </p:custDataLst>
            </p:nvPr>
          </p:nvPicPr>
          <p:blipFill>
            <a:blip r:embed="rId6">
              <a:extLst>
                <a:ext uri="{96DAC541-7B7A-43D3-8B79-37D633B846F1}">
                  <asvg:svgBlip xmlns:asvg="http://schemas.microsoft.com/office/drawing/2016/SVG/main" r:embed="rId7"/>
                </a:ext>
              </a:extLst>
            </a:blip>
            <a:stretch>
              <a:fillRect/>
            </a:stretch>
          </p:blipFill>
          <p:spPr>
            <a:xfrm rot="19560000">
              <a:off x="3598" y="5834"/>
              <a:ext cx="3251" cy="3251"/>
            </a:xfrm>
            <a:prstGeom prst="rect">
              <a:avLst/>
            </a:prstGeom>
          </p:spPr>
        </p:pic>
      </p:grpSp>
      <p:sp>
        <p:nvSpPr>
          <p:cNvPr id="9" name="文本框 8"/>
          <p:cNvSpPr txBox="1"/>
          <p:nvPr/>
        </p:nvSpPr>
        <p:spPr>
          <a:xfrm>
            <a:off x="1080135" y="5511165"/>
            <a:ext cx="9886950" cy="645160"/>
          </a:xfrm>
          <a:prstGeom prst="rect">
            <a:avLst/>
          </a:prstGeom>
          <a:noFill/>
        </p:spPr>
        <p:txBody>
          <a:bodyPr wrap="square" rtlCol="0">
            <a:spAutoFit/>
          </a:bodyPr>
          <a:p>
            <a:r>
              <a:rPr lang="en-US" altLang="zh-CN"/>
              <a:t>We make sure leaf node should be generated at first. This is helpful if users want more accurate and relavent results by putting callers/callees  documentation into the perception.</a:t>
            </a:r>
            <a:endParaRPr lang="en-US" altLang="zh-CN"/>
          </a:p>
        </p:txBody>
      </p:sp>
      <p:pic>
        <p:nvPicPr>
          <p:cNvPr id="10" name="图片 9" descr="叉标记"/>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29445" y="4518025"/>
            <a:ext cx="521970" cy="521970"/>
          </a:xfrm>
          <a:prstGeom prst="rect">
            <a:avLst/>
          </a:prstGeom>
        </p:spPr>
      </p:pic>
      <p:sp>
        <p:nvSpPr>
          <p:cNvPr id="11" name="文本框 10"/>
          <p:cNvSpPr txBox="1"/>
          <p:nvPr/>
        </p:nvSpPr>
        <p:spPr>
          <a:xfrm>
            <a:off x="3606800" y="1450975"/>
            <a:ext cx="4933950" cy="1260475"/>
          </a:xfrm>
          <a:prstGeom prst="rect">
            <a:avLst/>
          </a:prstGeom>
        </p:spPr>
        <p:txBody>
          <a:bodyPr wrap="square">
            <a:spAutoFit/>
          </a:bodyPr>
          <a:p>
            <a:pPr marL="0" indent="0" algn="l">
              <a:spcBef>
                <a:spcPct val="0"/>
              </a:spcBef>
              <a:spcAft>
                <a:spcPct val="0"/>
              </a:spcAft>
            </a:pPr>
            <a:r>
              <a:rPr lang="zh-CN" altLang="en-US" sz="1900" b="1" i="0">
                <a:solidFill>
                  <a:srgbClr val="101828"/>
                </a:solidFill>
                <a:latin typeface="ui-sans-serif"/>
                <a:ea typeface="ui-sans-serif"/>
              </a:rPr>
              <a:t>task_available_func</a:t>
            </a:r>
            <a:r>
              <a:rPr lang="zh-CN" altLang="en-US" sz="1900" b="0" i="0">
                <a:solidFill>
                  <a:srgbClr val="101828"/>
                </a:solidFill>
                <a:latin typeface="ui-sans-serif"/>
                <a:ea typeface="ui-sans-serif"/>
              </a:rPr>
              <a:t> will ensure that the tasks of the dependent objects have been identified and processed before adding the tasks of this object.</a:t>
            </a:r>
            <a:endParaRPr lang="zh-CN" altLang="en-US" sz="1900" b="0" i="0">
              <a:solidFill>
                <a:srgbClr val="101828"/>
              </a:solidFill>
              <a:latin typeface="ui-sans-serif"/>
              <a:ea typeface="ui-sans-serif"/>
            </a:endParaRPr>
          </a:p>
        </p:txBody>
      </p:sp>
      <p:pic>
        <p:nvPicPr>
          <p:cNvPr id="8" name="图片 7" descr="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46580" y="4777105"/>
            <a:ext cx="524510" cy="524510"/>
          </a:xfrm>
          <a:prstGeom prst="rect">
            <a:avLst/>
          </a:prstGeom>
        </p:spPr>
      </p:pic>
      <p:pic>
        <p:nvPicPr>
          <p:cNvPr id="12" name="图片 11" descr="对"/>
          <p:cNvPicPr>
            <a:picLocks noChangeAspect="1"/>
          </p:cNvPicPr>
          <p:nvPr>
            <p:custDataLst>
              <p:tags r:id="rId13"/>
            </p:custDataLst>
          </p:nvPr>
        </p:nvPicPr>
        <p:blipFill>
          <a:blip r:embed="rId11">
            <a:extLst>
              <a:ext uri="{96DAC541-7B7A-43D3-8B79-37D633B846F1}">
                <asvg:svgBlip xmlns:asvg="http://schemas.microsoft.com/office/drawing/2016/SVG/main" r:embed="rId12"/>
              </a:ext>
            </a:extLst>
          </a:blip>
          <a:stretch>
            <a:fillRect/>
          </a:stretch>
        </p:blipFill>
        <p:spPr>
          <a:xfrm>
            <a:off x="5967095" y="4777105"/>
            <a:ext cx="524510" cy="5245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58445" y="0"/>
            <a:ext cx="11674475" cy="6858000"/>
          </a:xfrm>
          <a:prstGeom prst="rect">
            <a:avLst/>
          </a:prstGeom>
        </p:spPr>
      </p:pic>
      <p:sp>
        <p:nvSpPr>
          <p:cNvPr id="3" name="文本框 2"/>
          <p:cNvSpPr txBox="1"/>
          <p:nvPr/>
        </p:nvSpPr>
        <p:spPr>
          <a:xfrm>
            <a:off x="1187450" y="7577455"/>
            <a:ext cx="4064000" cy="368300"/>
          </a:xfrm>
          <a:prstGeom prst="rect">
            <a:avLst/>
          </a:prstGeom>
          <a:noFill/>
        </p:spPr>
        <p:txBody>
          <a:bodyPr wrap="square" rtlCol="0">
            <a:spAutoFit/>
          </a:bodyPr>
          <a:p>
            <a:r>
              <a:rPr lang="en-US" altLang="zh-CN"/>
              <a:t>click delay for diff parts red box</a:t>
            </a:r>
            <a:endParaRPr lang="en-US" altLang="zh-CN"/>
          </a:p>
        </p:txBody>
      </p:sp>
      <p:sp>
        <p:nvSpPr>
          <p:cNvPr id="5" name="矩形 4"/>
          <p:cNvSpPr/>
          <p:nvPr/>
        </p:nvSpPr>
        <p:spPr>
          <a:xfrm>
            <a:off x="2384425" y="338455"/>
            <a:ext cx="2566670" cy="411480"/>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58445" y="0"/>
            <a:ext cx="11674475" cy="6858000"/>
          </a:xfrm>
          <a:prstGeom prst="rect">
            <a:avLst/>
          </a:prstGeom>
        </p:spPr>
      </p:pic>
      <p:sp>
        <p:nvSpPr>
          <p:cNvPr id="3" name="文本框 2"/>
          <p:cNvSpPr txBox="1"/>
          <p:nvPr/>
        </p:nvSpPr>
        <p:spPr>
          <a:xfrm>
            <a:off x="1187450" y="7577455"/>
            <a:ext cx="4064000" cy="368300"/>
          </a:xfrm>
          <a:prstGeom prst="rect">
            <a:avLst/>
          </a:prstGeom>
          <a:noFill/>
        </p:spPr>
        <p:txBody>
          <a:bodyPr wrap="square" rtlCol="0">
            <a:spAutoFit/>
          </a:bodyPr>
          <a:p>
            <a:r>
              <a:rPr lang="en-US" altLang="zh-CN"/>
              <a:t>click delay for diff parts red box</a:t>
            </a:r>
            <a:endParaRPr lang="en-US" altLang="zh-CN"/>
          </a:p>
        </p:txBody>
      </p:sp>
      <p:sp>
        <p:nvSpPr>
          <p:cNvPr id="4" name="矩形 3"/>
          <p:cNvSpPr/>
          <p:nvPr>
            <p:custDataLst>
              <p:tags r:id="rId3"/>
            </p:custDataLst>
          </p:nvPr>
        </p:nvSpPr>
        <p:spPr>
          <a:xfrm>
            <a:off x="2384425" y="749935"/>
            <a:ext cx="8541385" cy="367665"/>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58445" y="0"/>
            <a:ext cx="11674475" cy="6858000"/>
          </a:xfrm>
          <a:prstGeom prst="rect">
            <a:avLst/>
          </a:prstGeom>
        </p:spPr>
      </p:pic>
      <p:sp>
        <p:nvSpPr>
          <p:cNvPr id="3" name="文本框 2"/>
          <p:cNvSpPr txBox="1"/>
          <p:nvPr/>
        </p:nvSpPr>
        <p:spPr>
          <a:xfrm>
            <a:off x="1187450" y="7577455"/>
            <a:ext cx="4064000" cy="368300"/>
          </a:xfrm>
          <a:prstGeom prst="rect">
            <a:avLst/>
          </a:prstGeom>
          <a:noFill/>
        </p:spPr>
        <p:txBody>
          <a:bodyPr wrap="square" rtlCol="0">
            <a:spAutoFit/>
          </a:bodyPr>
          <a:p>
            <a:r>
              <a:rPr lang="en-US" altLang="zh-CN"/>
              <a:t>click delay for diff parts red box</a:t>
            </a:r>
            <a:endParaRPr lang="en-US" altLang="zh-CN"/>
          </a:p>
        </p:txBody>
      </p:sp>
      <p:sp>
        <p:nvSpPr>
          <p:cNvPr id="4" name="矩形 3"/>
          <p:cNvSpPr/>
          <p:nvPr>
            <p:custDataLst>
              <p:tags r:id="rId3"/>
            </p:custDataLst>
          </p:nvPr>
        </p:nvSpPr>
        <p:spPr>
          <a:xfrm>
            <a:off x="2384425" y="1041400"/>
            <a:ext cx="5826760" cy="715010"/>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58445" y="0"/>
            <a:ext cx="11674475" cy="6858000"/>
          </a:xfrm>
          <a:prstGeom prst="rect">
            <a:avLst/>
          </a:prstGeom>
        </p:spPr>
      </p:pic>
      <p:sp>
        <p:nvSpPr>
          <p:cNvPr id="3" name="文本框 2"/>
          <p:cNvSpPr txBox="1"/>
          <p:nvPr/>
        </p:nvSpPr>
        <p:spPr>
          <a:xfrm>
            <a:off x="1187450" y="7577455"/>
            <a:ext cx="4064000" cy="368300"/>
          </a:xfrm>
          <a:prstGeom prst="rect">
            <a:avLst/>
          </a:prstGeom>
          <a:noFill/>
        </p:spPr>
        <p:txBody>
          <a:bodyPr wrap="square" rtlCol="0">
            <a:spAutoFit/>
          </a:bodyPr>
          <a:p>
            <a:r>
              <a:rPr lang="en-US" altLang="zh-CN"/>
              <a:t>click delay for diff parts red box</a:t>
            </a:r>
            <a:endParaRPr lang="en-US" altLang="zh-CN"/>
          </a:p>
        </p:txBody>
      </p:sp>
      <p:sp>
        <p:nvSpPr>
          <p:cNvPr id="4" name="矩形 3"/>
          <p:cNvSpPr/>
          <p:nvPr>
            <p:custDataLst>
              <p:tags r:id="rId3"/>
            </p:custDataLst>
          </p:nvPr>
        </p:nvSpPr>
        <p:spPr>
          <a:xfrm>
            <a:off x="2384425" y="1756410"/>
            <a:ext cx="8823325" cy="433070"/>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58445" y="0"/>
            <a:ext cx="11674475" cy="6858000"/>
          </a:xfrm>
          <a:prstGeom prst="rect">
            <a:avLst/>
          </a:prstGeom>
        </p:spPr>
      </p:pic>
      <p:sp>
        <p:nvSpPr>
          <p:cNvPr id="3" name="文本框 2"/>
          <p:cNvSpPr txBox="1"/>
          <p:nvPr/>
        </p:nvSpPr>
        <p:spPr>
          <a:xfrm>
            <a:off x="1187450" y="7577455"/>
            <a:ext cx="4064000" cy="368300"/>
          </a:xfrm>
          <a:prstGeom prst="rect">
            <a:avLst/>
          </a:prstGeom>
          <a:noFill/>
        </p:spPr>
        <p:txBody>
          <a:bodyPr wrap="square" rtlCol="0">
            <a:spAutoFit/>
          </a:bodyPr>
          <a:p>
            <a:r>
              <a:rPr lang="en-US" altLang="zh-CN"/>
              <a:t>click delay for diff parts red box</a:t>
            </a:r>
            <a:endParaRPr lang="en-US" altLang="zh-CN"/>
          </a:p>
        </p:txBody>
      </p:sp>
      <p:sp>
        <p:nvSpPr>
          <p:cNvPr id="4" name="矩形 3"/>
          <p:cNvSpPr/>
          <p:nvPr>
            <p:custDataLst>
              <p:tags r:id="rId3"/>
            </p:custDataLst>
          </p:nvPr>
        </p:nvSpPr>
        <p:spPr>
          <a:xfrm>
            <a:off x="2384425" y="2189480"/>
            <a:ext cx="9030335" cy="2207895"/>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58445" y="0"/>
            <a:ext cx="11674475" cy="6858000"/>
          </a:xfrm>
          <a:prstGeom prst="rect">
            <a:avLst/>
          </a:prstGeom>
        </p:spPr>
      </p:pic>
      <p:sp>
        <p:nvSpPr>
          <p:cNvPr id="3" name="文本框 2"/>
          <p:cNvSpPr txBox="1"/>
          <p:nvPr/>
        </p:nvSpPr>
        <p:spPr>
          <a:xfrm>
            <a:off x="1187450" y="7577455"/>
            <a:ext cx="4064000" cy="368300"/>
          </a:xfrm>
          <a:prstGeom prst="rect">
            <a:avLst/>
          </a:prstGeom>
          <a:noFill/>
        </p:spPr>
        <p:txBody>
          <a:bodyPr wrap="square" rtlCol="0">
            <a:spAutoFit/>
          </a:bodyPr>
          <a:p>
            <a:r>
              <a:rPr lang="en-US" altLang="zh-CN"/>
              <a:t>click delay for diff parts red box</a:t>
            </a:r>
            <a:endParaRPr lang="en-US" altLang="zh-CN"/>
          </a:p>
        </p:txBody>
      </p:sp>
      <p:sp>
        <p:nvSpPr>
          <p:cNvPr id="4" name="矩形 3"/>
          <p:cNvSpPr/>
          <p:nvPr>
            <p:custDataLst>
              <p:tags r:id="rId3"/>
            </p:custDataLst>
          </p:nvPr>
        </p:nvSpPr>
        <p:spPr>
          <a:xfrm>
            <a:off x="2384425" y="4397375"/>
            <a:ext cx="7705725" cy="1034415"/>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58445" y="0"/>
            <a:ext cx="11674475" cy="6858000"/>
          </a:xfrm>
          <a:prstGeom prst="rect">
            <a:avLst/>
          </a:prstGeom>
        </p:spPr>
      </p:pic>
      <p:sp>
        <p:nvSpPr>
          <p:cNvPr id="3" name="文本框 2"/>
          <p:cNvSpPr txBox="1"/>
          <p:nvPr/>
        </p:nvSpPr>
        <p:spPr>
          <a:xfrm>
            <a:off x="1187450" y="7577455"/>
            <a:ext cx="4064000" cy="368300"/>
          </a:xfrm>
          <a:prstGeom prst="rect">
            <a:avLst/>
          </a:prstGeom>
          <a:noFill/>
        </p:spPr>
        <p:txBody>
          <a:bodyPr wrap="square" rtlCol="0">
            <a:spAutoFit/>
          </a:bodyPr>
          <a:p>
            <a:r>
              <a:rPr lang="en-US" altLang="zh-CN"/>
              <a:t>click delay for diff parts red box</a:t>
            </a:r>
            <a:endParaRPr lang="en-US" altLang="zh-CN"/>
          </a:p>
        </p:txBody>
      </p:sp>
      <p:sp>
        <p:nvSpPr>
          <p:cNvPr id="4" name="矩形 3"/>
          <p:cNvSpPr/>
          <p:nvPr>
            <p:custDataLst>
              <p:tags r:id="rId3"/>
            </p:custDataLst>
          </p:nvPr>
        </p:nvSpPr>
        <p:spPr>
          <a:xfrm>
            <a:off x="2384425" y="5431790"/>
            <a:ext cx="4615180" cy="988060"/>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文本框 23"/>
          <p:cNvSpPr txBox="1"/>
          <p:nvPr>
            <p:custDataLst>
              <p:tags r:id="rId1"/>
            </p:custDataLst>
          </p:nvPr>
        </p:nvSpPr>
        <p:spPr>
          <a:xfrm>
            <a:off x="316865" y="363220"/>
            <a:ext cx="6193790" cy="521970"/>
          </a:xfrm>
          <a:prstGeom prst="rect">
            <a:avLst/>
          </a:prstGeom>
        </p:spPr>
        <p:txBody>
          <a:bodyPr wrap="square">
            <a:spAutoFit/>
          </a:bodyPr>
          <a:p>
            <a:pPr marL="0" indent="0"/>
            <a:r>
              <a:rPr lang="en-US" altLang="zh-CN" sz="2800" b="1" i="0">
                <a:solidFill>
                  <a:srgbClr val="101828"/>
                </a:solidFill>
                <a:effectLst>
                  <a:outerShdw blurRad="38100" dist="38100" dir="2700000" algn="tl">
                    <a:srgbClr val="000000">
                      <a:alpha val="43137"/>
                    </a:srgbClr>
                  </a:outerShdw>
                </a:effectLst>
                <a:latin typeface="+mj-lt"/>
                <a:ea typeface="ui-sans-serif"/>
                <a:cs typeface="+mj-lt"/>
              </a:rPr>
              <a:t>Markdown Documentation</a:t>
            </a:r>
            <a:endParaRPr lang="en-US" altLang="zh-CN" sz="2800" b="1" i="0">
              <a:solidFill>
                <a:srgbClr val="101828"/>
              </a:solidFill>
              <a:effectLst>
                <a:outerShdw blurRad="38100" dist="38100" dir="2700000" algn="tl">
                  <a:srgbClr val="000000">
                    <a:alpha val="43137"/>
                  </a:srgbClr>
                </a:outerShdw>
              </a:effectLst>
              <a:latin typeface="+mj-lt"/>
              <a:ea typeface="ui-sans-serif"/>
              <a:cs typeface="+mj-lt"/>
            </a:endParaRPr>
          </a:p>
        </p:txBody>
      </p:sp>
      <p:sp>
        <p:nvSpPr>
          <p:cNvPr id="2" name="文本框 1"/>
          <p:cNvSpPr txBox="1"/>
          <p:nvPr/>
        </p:nvSpPr>
        <p:spPr>
          <a:xfrm>
            <a:off x="558800" y="3336925"/>
            <a:ext cx="4224020" cy="1337945"/>
          </a:xfrm>
          <a:prstGeom prst="rect">
            <a:avLst/>
          </a:prstGeom>
          <a:noFill/>
        </p:spPr>
        <p:txBody>
          <a:bodyPr wrap="square" rtlCol="0">
            <a:spAutoFit/>
          </a:bodyPr>
          <a:p>
            <a:pPr>
              <a:lnSpc>
                <a:spcPct val="150000"/>
              </a:lnSpc>
            </a:pPr>
            <a:r>
              <a:rPr lang="en-US" altLang="zh-CN"/>
              <a:t>We designed RepoAgent to makes the Documentation like a book in mark down format</a:t>
            </a:r>
            <a:endParaRPr lang="en-US" altLang="zh-CN"/>
          </a:p>
        </p:txBody>
      </p:sp>
      <p:sp>
        <p:nvSpPr>
          <p:cNvPr id="3" name="文本框 2"/>
          <p:cNvSpPr txBox="1"/>
          <p:nvPr/>
        </p:nvSpPr>
        <p:spPr>
          <a:xfrm>
            <a:off x="558800" y="1790065"/>
            <a:ext cx="4583430" cy="829945"/>
          </a:xfrm>
          <a:prstGeom prst="rect">
            <a:avLst/>
          </a:prstGeom>
          <a:noFill/>
        </p:spPr>
        <p:txBody>
          <a:bodyPr wrap="square" rtlCol="0">
            <a:spAutoFit/>
          </a:bodyPr>
          <a:p>
            <a:r>
              <a:rPr lang="en-US" altLang="zh-CN" sz="2400" b="1"/>
              <a:t>Minimize the necessity to update </a:t>
            </a:r>
            <a:r>
              <a:rPr lang="en-US" altLang="zh-CN" sz="2400" b="1">
                <a:solidFill>
                  <a:srgbClr val="FF0000"/>
                </a:solidFill>
              </a:rPr>
              <a:t>-- keep consistency</a:t>
            </a:r>
            <a:endParaRPr lang="en-US" altLang="zh-CN" sz="2400" b="1">
              <a:solidFill>
                <a:srgbClr val="FF0000"/>
              </a:solidFill>
            </a:endParaRPr>
          </a:p>
        </p:txBody>
      </p:sp>
      <p:pic>
        <p:nvPicPr>
          <p:cNvPr id="7" name="图片 6"/>
          <p:cNvPicPr>
            <a:picLocks noChangeAspect="1"/>
          </p:cNvPicPr>
          <p:nvPr>
            <p:custDataLst>
              <p:tags r:id="rId2"/>
            </p:custDataLst>
          </p:nvPr>
        </p:nvPicPr>
        <p:blipFill>
          <a:blip r:embed="rId3"/>
          <a:stretch>
            <a:fillRect/>
          </a:stretch>
        </p:blipFill>
        <p:spPr>
          <a:xfrm>
            <a:off x="5329555" y="236220"/>
            <a:ext cx="6862445" cy="66217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69695" y="2400935"/>
            <a:ext cx="9451975" cy="1028065"/>
          </a:xfrm>
        </p:spPr>
        <p:txBody>
          <a:bodyPr>
            <a:normAutofit fontScale="90000"/>
          </a:bodyPr>
          <a:lstStyle/>
          <a:p>
            <a:r>
              <a:rPr lang="en-US" altLang="zh-CN" dirty="0">
                <a:effectLst/>
              </a:rPr>
              <a:t>The story starts from </a:t>
            </a:r>
            <a:r>
              <a:rPr lang="en-US" altLang="zh-CN" b="1" dirty="0">
                <a:effectLst/>
              </a:rPr>
              <a:t>XAgent </a:t>
            </a:r>
            <a:endParaRPr lang="en-US" altLang="zh-CN" b="1" dirty="0">
              <a:effectLst/>
            </a:endParaRPr>
          </a:p>
        </p:txBody>
      </p:sp>
      <p:sp>
        <p:nvSpPr>
          <p:cNvPr id="5" name="副标题 4"/>
          <p:cNvSpPr>
            <a:spLocks noGrp="1"/>
          </p:cNvSpPr>
          <p:nvPr>
            <p:ph type="subTitle" idx="1"/>
          </p:nvPr>
        </p:nvSpPr>
        <p:spPr>
          <a:xfrm>
            <a:off x="1524000" y="3837305"/>
            <a:ext cx="9144000" cy="660400"/>
          </a:xfrm>
        </p:spPr>
        <p:txBody>
          <a:bodyPr/>
          <a:lstStyle/>
          <a:p>
            <a:r>
              <a:rPr lang="zh-CN" altLang="en-US" dirty="0">
                <a:latin typeface="+mn-lt"/>
              </a:rPr>
              <a:t>https://github.com/OpenBMB/XAgent/</a:t>
            </a:r>
            <a:endParaRPr lang="zh-CN" altLang="en-US" dirty="0">
              <a:latin typeface="+mn-lt"/>
            </a:endParaRPr>
          </a:p>
        </p:txBody>
      </p:sp>
      <p:pic>
        <p:nvPicPr>
          <p:cNvPr id="4" name="图片 3"/>
          <p:cNvPicPr>
            <a:picLocks noChangeAspect="1"/>
          </p:cNvPicPr>
          <p:nvPr>
            <p:custDataLst>
              <p:tags r:id="rId1"/>
            </p:custDataLst>
          </p:nvPr>
        </p:nvPicPr>
        <p:blipFill>
          <a:blip r:embed="rId2"/>
          <a:stretch>
            <a:fillRect/>
          </a:stretch>
        </p:blipFill>
        <p:spPr>
          <a:xfrm>
            <a:off x="265430" y="297180"/>
            <a:ext cx="1589405" cy="15582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2762885"/>
            <a:ext cx="9144000" cy="1001395"/>
          </a:xfrm>
        </p:spPr>
        <p:txBody>
          <a:bodyPr>
            <a:normAutofit fontScale="90000"/>
          </a:bodyPr>
          <a:p>
            <a:r>
              <a:rPr lang="en-US" altLang="zh-CN" sz="4800"/>
              <a:t>Detect changes and auto update</a:t>
            </a:r>
            <a:endParaRPr lang="en-US" altLang="zh-CN" sz="4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78815" y="581025"/>
            <a:ext cx="4029075" cy="5695950"/>
          </a:xfrm>
          <a:prstGeom prst="rect">
            <a:avLst/>
          </a:prstGeom>
          <a:ln w="19050" cap="flat" cmpd="sng">
            <a:solidFill>
              <a:schemeClr val="accent1"/>
            </a:solidFill>
            <a:prstDash val="solid"/>
          </a:ln>
          <a:effectLst>
            <a:outerShdw blurRad="50800" dist="38100" dir="2700000" algn="tl" rotWithShape="0">
              <a:prstClr val="black">
                <a:alpha val="40000"/>
              </a:prstClr>
            </a:outerShdw>
          </a:effectLst>
        </p:spPr>
      </p:pic>
      <p:sp>
        <p:nvSpPr>
          <p:cNvPr id="3" name="文本框 2"/>
          <p:cNvSpPr txBox="1"/>
          <p:nvPr/>
        </p:nvSpPr>
        <p:spPr>
          <a:xfrm>
            <a:off x="5290185" y="581025"/>
            <a:ext cx="5541010" cy="368300"/>
          </a:xfrm>
          <a:prstGeom prst="rect">
            <a:avLst/>
          </a:prstGeom>
          <a:noFill/>
        </p:spPr>
        <p:txBody>
          <a:bodyPr wrap="square" rtlCol="0">
            <a:spAutoFit/>
          </a:bodyPr>
          <a:p>
            <a:r>
              <a:rPr lang="en-US" altLang="zh-CN"/>
              <a:t>At first we use only git to detect change</a:t>
            </a:r>
            <a:endParaRPr lang="en-US" altLang="zh-CN"/>
          </a:p>
        </p:txBody>
      </p:sp>
      <p:sp>
        <p:nvSpPr>
          <p:cNvPr id="4" name="下箭头 3"/>
          <p:cNvSpPr/>
          <p:nvPr/>
        </p:nvSpPr>
        <p:spPr>
          <a:xfrm>
            <a:off x="7118350" y="1297940"/>
            <a:ext cx="568960" cy="82296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5290185" y="2464435"/>
            <a:ext cx="5758815" cy="922020"/>
          </a:xfrm>
          <a:prstGeom prst="rect">
            <a:avLst/>
          </a:prstGeom>
          <a:noFill/>
        </p:spPr>
        <p:txBody>
          <a:bodyPr wrap="square" rtlCol="0">
            <a:spAutoFit/>
          </a:bodyPr>
          <a:p>
            <a:r>
              <a:rPr lang="en-US" altLang="zh-CN"/>
              <a:t>We build “fake files” to ensure he documentation generation process uses the latest code changes without affecting the actual working directory state.</a:t>
            </a:r>
            <a:endParaRPr lang="en-US" altLang="zh-CN"/>
          </a:p>
        </p:txBody>
      </p:sp>
      <p:sp>
        <p:nvSpPr>
          <p:cNvPr id="7" name="下箭头 6"/>
          <p:cNvSpPr/>
          <p:nvPr>
            <p:custDataLst>
              <p:tags r:id="rId3"/>
            </p:custDataLst>
          </p:nvPr>
        </p:nvSpPr>
        <p:spPr>
          <a:xfrm>
            <a:off x="7118350" y="3629660"/>
            <a:ext cx="568960" cy="82296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5387340" y="4695508"/>
            <a:ext cx="5080000" cy="368300"/>
          </a:xfrm>
          <a:prstGeom prst="rect">
            <a:avLst/>
          </a:prstGeom>
        </p:spPr>
        <p:txBody>
          <a:bodyPr>
            <a:spAutoFit/>
          </a:bodyPr>
          <a:p>
            <a:pPr marL="266700" indent="-266700">
              <a:spcBef>
                <a:spcPct val="0"/>
              </a:spcBef>
              <a:spcAft>
                <a:spcPct val="0"/>
              </a:spcAft>
            </a:pPr>
            <a:r>
              <a:rPr lang="en-US" altLang="zh-CN">
                <a:solidFill>
                  <a:srgbClr val="0E0E0E"/>
                </a:solidFill>
              </a:rPr>
              <a:t>Avoids possible errors and human negligence.</a:t>
            </a:r>
            <a:endParaRPr lang="en-US" altLang="zh-CN">
              <a:solidFill>
                <a:srgbClr val="0E0E0E"/>
              </a:solidFill>
            </a:endParaRPr>
          </a:p>
        </p:txBody>
      </p:sp>
      <p:sp>
        <p:nvSpPr>
          <p:cNvPr id="9" name="文本框 8"/>
          <p:cNvSpPr txBox="1"/>
          <p:nvPr/>
        </p:nvSpPr>
        <p:spPr>
          <a:xfrm>
            <a:off x="5387340" y="5110798"/>
            <a:ext cx="5080000" cy="368300"/>
          </a:xfrm>
          <a:prstGeom prst="rect">
            <a:avLst/>
          </a:prstGeom>
        </p:spPr>
        <p:txBody>
          <a:bodyPr>
            <a:spAutoFit/>
          </a:bodyPr>
          <a:p>
            <a:pPr marL="266700" indent="-266700">
              <a:spcBef>
                <a:spcPct val="0"/>
              </a:spcBef>
              <a:spcAft>
                <a:spcPct val="0"/>
              </a:spcAft>
            </a:pPr>
            <a:r>
              <a:rPr lang="en-US" altLang="zh-CN">
                <a:solidFill>
                  <a:srgbClr val="0E0E0E"/>
                </a:solidFill>
              </a:rPr>
              <a:t>Addresses various edge cases.</a:t>
            </a:r>
            <a:endParaRPr lang="en-US" altLang="zh-CN">
              <a:solidFill>
                <a:srgbClr val="0E0E0E"/>
              </a:solidFill>
            </a:endParaRPr>
          </a:p>
        </p:txBody>
      </p:sp>
      <p:sp>
        <p:nvSpPr>
          <p:cNvPr id="10" name="文本框 9"/>
          <p:cNvSpPr txBox="1"/>
          <p:nvPr/>
        </p:nvSpPr>
        <p:spPr>
          <a:xfrm>
            <a:off x="5387340" y="5816283"/>
            <a:ext cx="5080000" cy="460375"/>
          </a:xfrm>
          <a:prstGeom prst="rect">
            <a:avLst/>
          </a:prstGeom>
        </p:spPr>
        <p:txBody>
          <a:bodyPr>
            <a:spAutoFit/>
          </a:bodyPr>
          <a:p>
            <a:pPr marL="266700" indent="-266700" algn="l">
              <a:spcBef>
                <a:spcPct val="0"/>
              </a:spcBef>
              <a:spcAft>
                <a:spcPct val="0"/>
              </a:spcAft>
            </a:pPr>
            <a:r>
              <a:rPr lang="en-US" altLang="zh-CN" sz="2400" b="1">
                <a:solidFill>
                  <a:srgbClr val="C00000"/>
                </a:solidFill>
              </a:rPr>
              <a:t>Utilizes the idea of merging</a:t>
            </a:r>
            <a:endParaRPr lang="en-US" altLang="zh-CN" sz="2400" b="1">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文本框 23"/>
          <p:cNvSpPr txBox="1"/>
          <p:nvPr>
            <p:custDataLst>
              <p:tags r:id="rId1"/>
            </p:custDataLst>
          </p:nvPr>
        </p:nvSpPr>
        <p:spPr>
          <a:xfrm>
            <a:off x="558800" y="477520"/>
            <a:ext cx="7319010" cy="583565"/>
          </a:xfrm>
          <a:prstGeom prst="rect">
            <a:avLst/>
          </a:prstGeom>
        </p:spPr>
        <p:txBody>
          <a:bodyPr wrap="square">
            <a:spAutoFit/>
          </a:bodyPr>
          <a:p>
            <a:pPr marL="0" indent="0"/>
            <a:r>
              <a:rPr lang="en-US" altLang="zh-CN" sz="3200" b="1" i="0">
                <a:solidFill>
                  <a:srgbClr val="101828"/>
                </a:solidFill>
                <a:effectLst>
                  <a:outerShdw blurRad="38100" dist="38100" dir="2700000" algn="tl">
                    <a:srgbClr val="000000">
                      <a:alpha val="43137"/>
                    </a:srgbClr>
                  </a:outerShdw>
                </a:effectLst>
                <a:latin typeface="+mj-lt"/>
                <a:ea typeface="ui-sans-serif"/>
                <a:cs typeface="+mj-lt"/>
              </a:rPr>
              <a:t>Auto Maintaining</a:t>
            </a:r>
            <a:endParaRPr lang="en-US" altLang="zh-CN" sz="3200" b="1" i="0">
              <a:solidFill>
                <a:srgbClr val="101828"/>
              </a:solidFill>
              <a:effectLst>
                <a:outerShdw blurRad="38100" dist="38100" dir="2700000" algn="tl">
                  <a:srgbClr val="000000">
                    <a:alpha val="43137"/>
                  </a:srgbClr>
                </a:outerShdw>
              </a:effectLst>
              <a:latin typeface="+mj-lt"/>
              <a:ea typeface="ui-sans-serif"/>
              <a:cs typeface="+mj-lt"/>
            </a:endParaRPr>
          </a:p>
        </p:txBody>
      </p:sp>
      <p:pic>
        <p:nvPicPr>
          <p:cNvPr id="5" name="图片 4" descr="cover"/>
          <p:cNvPicPr>
            <a:picLocks noChangeAspect="1"/>
          </p:cNvPicPr>
          <p:nvPr/>
        </p:nvPicPr>
        <p:blipFill>
          <a:blip r:embed="rId2"/>
          <a:stretch>
            <a:fillRect/>
          </a:stretch>
        </p:blipFill>
        <p:spPr>
          <a:xfrm>
            <a:off x="558800" y="4265930"/>
            <a:ext cx="3312160" cy="1738630"/>
          </a:xfrm>
          <a:prstGeom prst="rect">
            <a:avLst/>
          </a:prstGeom>
        </p:spPr>
      </p:pic>
      <p:sp>
        <p:nvSpPr>
          <p:cNvPr id="6" name="文本框 5"/>
          <p:cNvSpPr txBox="1"/>
          <p:nvPr/>
        </p:nvSpPr>
        <p:spPr>
          <a:xfrm>
            <a:off x="558800" y="3681730"/>
            <a:ext cx="4064000" cy="398780"/>
          </a:xfrm>
          <a:prstGeom prst="rect">
            <a:avLst/>
          </a:prstGeom>
          <a:noFill/>
        </p:spPr>
        <p:txBody>
          <a:bodyPr wrap="square" rtlCol="0">
            <a:spAutoFit/>
          </a:bodyPr>
          <a:p>
            <a:r>
              <a:rPr lang="en-US" altLang="zh-CN" sz="2000"/>
              <a:t>Auto commit by RepoAgent</a:t>
            </a:r>
            <a:endParaRPr lang="en-US" altLang="zh-CN" sz="2000"/>
          </a:p>
        </p:txBody>
      </p:sp>
      <p:sp>
        <p:nvSpPr>
          <p:cNvPr id="2" name="右箭头 1"/>
          <p:cNvSpPr/>
          <p:nvPr/>
        </p:nvSpPr>
        <p:spPr>
          <a:xfrm>
            <a:off x="4212590" y="4892675"/>
            <a:ext cx="1077595" cy="48450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图片 6" descr="代码"/>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9300" y="5017135"/>
            <a:ext cx="1005840" cy="1005840"/>
          </a:xfrm>
          <a:prstGeom prst="rect">
            <a:avLst/>
          </a:prstGeom>
        </p:spPr>
      </p:pic>
      <p:cxnSp>
        <p:nvCxnSpPr>
          <p:cNvPr id="8" name="直接连接符 7"/>
          <p:cNvCxnSpPr/>
          <p:nvPr/>
        </p:nvCxnSpPr>
        <p:spPr>
          <a:xfrm>
            <a:off x="7192645" y="4335145"/>
            <a:ext cx="0" cy="1550670"/>
          </a:xfrm>
          <a:prstGeom prst="line">
            <a:avLst/>
          </a:prstGeom>
          <a:ln w="19050" cmpd="dbl">
            <a:prstDash val="dash"/>
          </a:ln>
        </p:spPr>
        <p:style>
          <a:lnRef idx="2">
            <a:schemeClr val="accent1"/>
          </a:lnRef>
          <a:fillRef idx="0">
            <a:srgbClr val="FFFFFF"/>
          </a:fillRef>
          <a:effectRef idx="0">
            <a:srgbClr val="FFFFFF"/>
          </a:effectRef>
          <a:fontRef idx="minor">
            <a:schemeClr val="tx1"/>
          </a:fontRef>
        </p:style>
      </p:cxnSp>
      <p:pic>
        <p:nvPicPr>
          <p:cNvPr id="9" name="图片 8" descr="文档"/>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6650" y="5090160"/>
            <a:ext cx="914400" cy="914400"/>
          </a:xfrm>
          <a:prstGeom prst="rect">
            <a:avLst/>
          </a:prstGeom>
        </p:spPr>
      </p:pic>
      <p:sp>
        <p:nvSpPr>
          <p:cNvPr id="10" name="文本框 9"/>
          <p:cNvSpPr txBox="1"/>
          <p:nvPr/>
        </p:nvSpPr>
        <p:spPr>
          <a:xfrm>
            <a:off x="5794375" y="4265930"/>
            <a:ext cx="1231265" cy="668655"/>
          </a:xfrm>
          <a:prstGeom prst="rect">
            <a:avLst/>
          </a:prstGeom>
          <a:noFill/>
        </p:spPr>
        <p:txBody>
          <a:bodyPr wrap="square" rtlCol="0">
            <a:noAutofit/>
          </a:bodyPr>
          <a:p>
            <a:r>
              <a:rPr lang="en-US" altLang="zh-CN"/>
              <a:t>New code version</a:t>
            </a:r>
            <a:endParaRPr lang="en-US" altLang="zh-CN"/>
          </a:p>
        </p:txBody>
      </p:sp>
      <p:sp>
        <p:nvSpPr>
          <p:cNvPr id="11" name="文本框 10"/>
          <p:cNvSpPr txBox="1"/>
          <p:nvPr>
            <p:custDataLst>
              <p:tags r:id="rId7"/>
            </p:custDataLst>
          </p:nvPr>
        </p:nvSpPr>
        <p:spPr>
          <a:xfrm>
            <a:off x="7375525" y="4265930"/>
            <a:ext cx="1231265" cy="668655"/>
          </a:xfrm>
          <a:prstGeom prst="rect">
            <a:avLst/>
          </a:prstGeom>
          <a:noFill/>
        </p:spPr>
        <p:txBody>
          <a:bodyPr wrap="square" rtlCol="0">
            <a:noAutofit/>
          </a:bodyPr>
          <a:p>
            <a:r>
              <a:rPr lang="en-US" altLang="zh-CN"/>
              <a:t>New doc version</a:t>
            </a:r>
            <a:endParaRPr lang="en-US" altLang="zh-CN"/>
          </a:p>
        </p:txBody>
      </p:sp>
      <p:sp>
        <p:nvSpPr>
          <p:cNvPr id="12" name="矩形 11"/>
          <p:cNvSpPr/>
          <p:nvPr/>
        </p:nvSpPr>
        <p:spPr>
          <a:xfrm>
            <a:off x="5476875" y="4185920"/>
            <a:ext cx="3365500" cy="1915160"/>
          </a:xfrm>
          <a:prstGeom prst="rect">
            <a:avLst/>
          </a:prstGeom>
          <a:noFill/>
          <a:ln w="34925">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9172575" y="4453890"/>
            <a:ext cx="2484755" cy="1550670"/>
          </a:xfrm>
          <a:prstGeom prst="rect">
            <a:avLst/>
          </a:prstGeom>
          <a:noFill/>
        </p:spPr>
        <p:txBody>
          <a:bodyPr wrap="square" rtlCol="0">
            <a:noAutofit/>
          </a:bodyPr>
          <a:p>
            <a:pPr algn="ctr"/>
            <a:r>
              <a:rPr lang="en-US" altLang="zh-CN" sz="2800"/>
              <a:t>simultanously update for one version</a:t>
            </a:r>
            <a:endParaRPr lang="en-US" altLang="zh-CN" sz="2800"/>
          </a:p>
        </p:txBody>
      </p:sp>
      <p:sp>
        <p:nvSpPr>
          <p:cNvPr id="14" name="文本框 13"/>
          <p:cNvSpPr txBox="1"/>
          <p:nvPr/>
        </p:nvSpPr>
        <p:spPr>
          <a:xfrm>
            <a:off x="558800" y="1360805"/>
            <a:ext cx="10002520" cy="398780"/>
          </a:xfrm>
          <a:prstGeom prst="rect">
            <a:avLst/>
          </a:prstGeom>
          <a:noFill/>
        </p:spPr>
        <p:txBody>
          <a:bodyPr wrap="square" rtlCol="0">
            <a:spAutoFit/>
          </a:bodyPr>
          <a:p>
            <a:r>
              <a:rPr lang="en-US" altLang="zh-CN" sz="2000" b="1"/>
              <a:t>RepoAgent fully complies with the original development process and habits</a:t>
            </a:r>
            <a:endParaRPr lang="en-US" altLang="zh-CN" sz="2000" b="1"/>
          </a:p>
        </p:txBody>
      </p:sp>
      <p:sp>
        <p:nvSpPr>
          <p:cNvPr id="15" name="文本框 14"/>
          <p:cNvSpPr txBox="1"/>
          <p:nvPr/>
        </p:nvSpPr>
        <p:spPr>
          <a:xfrm>
            <a:off x="558800" y="2487930"/>
            <a:ext cx="1936750" cy="791845"/>
          </a:xfrm>
          <a:prstGeom prst="rect">
            <a:avLst/>
          </a:prstGeom>
          <a:noFill/>
        </p:spPr>
        <p:txBody>
          <a:bodyPr wrap="square" rtlCol="0">
            <a:noAutofit/>
          </a:bodyPr>
          <a:p>
            <a:pPr algn="ctr"/>
            <a:r>
              <a:rPr lang="en-US" altLang="zh-CN" sz="3200" b="1">
                <a:solidFill>
                  <a:srgbClr val="C00000"/>
                </a:solidFill>
              </a:rPr>
              <a:t>Coding</a:t>
            </a:r>
            <a:endParaRPr lang="en-US" altLang="zh-CN" sz="3200" b="1">
              <a:solidFill>
                <a:srgbClr val="C00000"/>
              </a:solidFill>
            </a:endParaRPr>
          </a:p>
        </p:txBody>
      </p:sp>
      <p:sp>
        <p:nvSpPr>
          <p:cNvPr id="16" name="文本框 15"/>
          <p:cNvSpPr txBox="1"/>
          <p:nvPr>
            <p:custDataLst>
              <p:tags r:id="rId8"/>
            </p:custDataLst>
          </p:nvPr>
        </p:nvSpPr>
        <p:spPr>
          <a:xfrm>
            <a:off x="3287395" y="2487930"/>
            <a:ext cx="1936750" cy="791845"/>
          </a:xfrm>
          <a:prstGeom prst="rect">
            <a:avLst/>
          </a:prstGeom>
          <a:noFill/>
        </p:spPr>
        <p:txBody>
          <a:bodyPr wrap="square" rtlCol="0">
            <a:noAutofit/>
          </a:bodyPr>
          <a:p>
            <a:pPr algn="ctr"/>
            <a:r>
              <a:rPr lang="en-US" altLang="zh-CN" sz="3200" b="1">
                <a:solidFill>
                  <a:srgbClr val="C00000"/>
                </a:solidFill>
              </a:rPr>
              <a:t>Git add</a:t>
            </a:r>
            <a:endParaRPr lang="en-US" altLang="zh-CN" sz="3200" b="1">
              <a:solidFill>
                <a:srgbClr val="C00000"/>
              </a:solidFill>
            </a:endParaRPr>
          </a:p>
        </p:txBody>
      </p:sp>
      <p:sp>
        <p:nvSpPr>
          <p:cNvPr id="17" name="文本框 16"/>
          <p:cNvSpPr txBox="1"/>
          <p:nvPr>
            <p:custDataLst>
              <p:tags r:id="rId9"/>
            </p:custDataLst>
          </p:nvPr>
        </p:nvSpPr>
        <p:spPr>
          <a:xfrm>
            <a:off x="5794375" y="2487930"/>
            <a:ext cx="2711450" cy="791845"/>
          </a:xfrm>
          <a:prstGeom prst="rect">
            <a:avLst/>
          </a:prstGeom>
          <a:noFill/>
        </p:spPr>
        <p:txBody>
          <a:bodyPr wrap="square" rtlCol="0">
            <a:noAutofit/>
          </a:bodyPr>
          <a:p>
            <a:pPr algn="ctr"/>
            <a:r>
              <a:rPr lang="en-US" altLang="zh-CN" sz="3200" b="1">
                <a:solidFill>
                  <a:srgbClr val="C00000"/>
                </a:solidFill>
              </a:rPr>
              <a:t>Git commit</a:t>
            </a:r>
            <a:endParaRPr lang="en-US" altLang="zh-CN" sz="3200" b="1">
              <a:solidFill>
                <a:srgbClr val="C00000"/>
              </a:solidFill>
            </a:endParaRPr>
          </a:p>
        </p:txBody>
      </p:sp>
      <p:sp>
        <p:nvSpPr>
          <p:cNvPr id="18" name="文本框 17"/>
          <p:cNvSpPr txBox="1"/>
          <p:nvPr>
            <p:custDataLst>
              <p:tags r:id="rId10"/>
            </p:custDataLst>
          </p:nvPr>
        </p:nvSpPr>
        <p:spPr>
          <a:xfrm>
            <a:off x="9172575" y="2487930"/>
            <a:ext cx="1936750" cy="791845"/>
          </a:xfrm>
          <a:prstGeom prst="rect">
            <a:avLst/>
          </a:prstGeom>
          <a:noFill/>
        </p:spPr>
        <p:txBody>
          <a:bodyPr wrap="square" rtlCol="0">
            <a:noAutofit/>
          </a:bodyPr>
          <a:p>
            <a:pPr algn="ctr"/>
            <a:r>
              <a:rPr lang="en-US" altLang="zh-CN" sz="3200" b="1">
                <a:solidFill>
                  <a:srgbClr val="C00000"/>
                </a:solidFill>
              </a:rPr>
              <a:t>Git push</a:t>
            </a:r>
            <a:endParaRPr lang="en-US" altLang="zh-CN" sz="3200" b="1">
              <a:solidFill>
                <a:srgbClr val="C00000"/>
              </a:solidFill>
            </a:endParaRPr>
          </a:p>
        </p:txBody>
      </p:sp>
      <p:cxnSp>
        <p:nvCxnSpPr>
          <p:cNvPr id="19" name="直接箭头连接符 18"/>
          <p:cNvCxnSpPr/>
          <p:nvPr/>
        </p:nvCxnSpPr>
        <p:spPr>
          <a:xfrm>
            <a:off x="2495550" y="2820670"/>
            <a:ext cx="79184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直接箭头连接符 19"/>
          <p:cNvCxnSpPr/>
          <p:nvPr>
            <p:custDataLst>
              <p:tags r:id="rId11"/>
            </p:custDataLst>
          </p:nvPr>
        </p:nvCxnSpPr>
        <p:spPr>
          <a:xfrm>
            <a:off x="5130800" y="2820670"/>
            <a:ext cx="85788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1" name="直接箭头连接符 20"/>
          <p:cNvCxnSpPr/>
          <p:nvPr>
            <p:custDataLst>
              <p:tags r:id="rId12"/>
            </p:custDataLst>
          </p:nvPr>
        </p:nvCxnSpPr>
        <p:spPr>
          <a:xfrm>
            <a:off x="8314690" y="2820670"/>
            <a:ext cx="85788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2762885"/>
            <a:ext cx="9144000" cy="1001395"/>
          </a:xfrm>
        </p:spPr>
        <p:txBody>
          <a:bodyPr>
            <a:normAutofit fontScale="90000"/>
          </a:bodyPr>
          <a:p>
            <a:r>
              <a:rPr lang="en-US" altLang="zh-CN" sz="4800"/>
              <a:t>Evaluations</a:t>
            </a:r>
            <a:endParaRPr lang="en-US" altLang="zh-CN" sz="4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60985" y="294005"/>
            <a:ext cx="5684520" cy="2280920"/>
          </a:xfrm>
          <a:prstGeom prst="rect">
            <a:avLst/>
          </a:prstGeom>
        </p:spPr>
      </p:pic>
      <p:sp>
        <p:nvSpPr>
          <p:cNvPr id="4" name="文本框 3"/>
          <p:cNvSpPr txBox="1"/>
          <p:nvPr/>
        </p:nvSpPr>
        <p:spPr>
          <a:xfrm>
            <a:off x="7498080" y="815340"/>
            <a:ext cx="2890520" cy="368300"/>
          </a:xfrm>
          <a:prstGeom prst="rect">
            <a:avLst/>
          </a:prstGeom>
          <a:noFill/>
        </p:spPr>
        <p:txBody>
          <a:bodyPr wrap="square" rtlCol="0">
            <a:spAutoFit/>
          </a:bodyPr>
          <a:p>
            <a:r>
              <a:rPr lang="en-US" altLang="zh-CN" b="1"/>
              <a:t>Human evaluation result</a:t>
            </a:r>
            <a:endParaRPr lang="en-US" altLang="zh-CN" b="1"/>
          </a:p>
        </p:txBody>
      </p:sp>
      <p:sp>
        <p:nvSpPr>
          <p:cNvPr id="5" name="文本框 4"/>
          <p:cNvSpPr txBox="1"/>
          <p:nvPr>
            <p:custDataLst>
              <p:tags r:id="rId3"/>
            </p:custDataLst>
          </p:nvPr>
        </p:nvSpPr>
        <p:spPr>
          <a:xfrm>
            <a:off x="7773670" y="1519555"/>
            <a:ext cx="2046605" cy="368300"/>
          </a:xfrm>
          <a:prstGeom prst="rect">
            <a:avLst/>
          </a:prstGeom>
          <a:noFill/>
        </p:spPr>
        <p:txBody>
          <a:bodyPr wrap="square" rtlCol="0">
            <a:spAutoFit/>
          </a:bodyPr>
          <a:p>
            <a:r>
              <a:rPr lang="en-US" altLang="zh-CN"/>
              <a:t>Evaluation criteria</a:t>
            </a:r>
            <a:endParaRPr lang="en-US" altLang="zh-CN"/>
          </a:p>
        </p:txBody>
      </p:sp>
      <p:sp>
        <p:nvSpPr>
          <p:cNvPr id="7" name="下箭头 6"/>
          <p:cNvSpPr/>
          <p:nvPr/>
        </p:nvSpPr>
        <p:spPr>
          <a:xfrm>
            <a:off x="8589010" y="1973580"/>
            <a:ext cx="417195" cy="51498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9"/>
          <p:cNvPicPr>
            <a:picLocks noChangeAspect="1"/>
          </p:cNvPicPr>
          <p:nvPr>
            <p:custDataLst>
              <p:tags r:id="rId4"/>
            </p:custDataLst>
          </p:nvPr>
        </p:nvPicPr>
        <p:blipFill>
          <a:blip r:embed="rId5"/>
          <a:stretch>
            <a:fillRect/>
          </a:stretch>
        </p:blipFill>
        <p:spPr>
          <a:xfrm>
            <a:off x="455295" y="2574925"/>
            <a:ext cx="5160645" cy="4159250"/>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5666740" y="2574290"/>
            <a:ext cx="6261100" cy="4159885"/>
          </a:xfrm>
          <a:prstGeom prst="rect">
            <a:avLst/>
          </a:prstGeom>
        </p:spPr>
      </p:pic>
      <p:sp>
        <p:nvSpPr>
          <p:cNvPr id="8" name="下箭头 7"/>
          <p:cNvSpPr/>
          <p:nvPr>
            <p:custDataLst>
              <p:tags r:id="rId8"/>
            </p:custDataLst>
          </p:nvPr>
        </p:nvSpPr>
        <p:spPr>
          <a:xfrm rot="5400000">
            <a:off x="6330950" y="725170"/>
            <a:ext cx="417195" cy="597535"/>
          </a:xfrm>
          <a:prstGeom prst="downArrow">
            <a:avLst>
              <a:gd name="adj1" fmla="val 50000"/>
              <a:gd name="adj2" fmla="val 57382"/>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58800" y="477203"/>
            <a:ext cx="5080000" cy="583565"/>
          </a:xfrm>
          <a:prstGeom prst="rect">
            <a:avLst/>
          </a:prstGeom>
        </p:spPr>
        <p:txBody>
          <a:bodyPr>
            <a:spAutoFit/>
          </a:bodyPr>
          <a:p>
            <a:pPr marL="0" indent="0"/>
            <a:r>
              <a:rPr lang="en-US" altLang="zh-CN" sz="3200" b="1" i="0">
                <a:solidFill>
                  <a:srgbClr val="101828"/>
                </a:solidFill>
                <a:effectLst>
                  <a:outerShdw blurRad="38100" dist="38100" dir="2700000" algn="tl">
                    <a:srgbClr val="000000">
                      <a:alpha val="43137"/>
                    </a:srgbClr>
                  </a:outerShdw>
                </a:effectLst>
                <a:latin typeface="+mj-lt"/>
                <a:ea typeface="ui-sans-serif"/>
                <a:cs typeface="+mj-lt"/>
              </a:rPr>
              <a:t>Reference Recall</a:t>
            </a:r>
            <a:endParaRPr lang="en-US" altLang="zh-CN" sz="3200" b="1" i="0">
              <a:solidFill>
                <a:srgbClr val="101828"/>
              </a:solidFill>
              <a:effectLst>
                <a:outerShdw blurRad="38100" dist="38100" dir="2700000" algn="tl">
                  <a:srgbClr val="000000">
                    <a:alpha val="43137"/>
                  </a:srgbClr>
                </a:outerShdw>
              </a:effectLst>
              <a:latin typeface="+mj-lt"/>
              <a:ea typeface="ui-sans-serif"/>
              <a:cs typeface="+mj-lt"/>
            </a:endParaRPr>
          </a:p>
        </p:txBody>
      </p:sp>
      <p:sp>
        <p:nvSpPr>
          <p:cNvPr id="2" name="文本框 1"/>
          <p:cNvSpPr txBox="1"/>
          <p:nvPr/>
        </p:nvSpPr>
        <p:spPr>
          <a:xfrm>
            <a:off x="668020" y="1446530"/>
            <a:ext cx="3311525" cy="1198880"/>
          </a:xfrm>
          <a:prstGeom prst="rect">
            <a:avLst/>
          </a:prstGeom>
          <a:noFill/>
        </p:spPr>
        <p:txBody>
          <a:bodyPr wrap="square" rtlCol="0" anchor="t">
            <a:spAutoFit/>
          </a:bodyPr>
          <a:p>
            <a:r>
              <a:rPr lang="zh-CN" altLang="en-US" b="1"/>
              <a:t>ML-based method.</a:t>
            </a:r>
            <a:r>
              <a:rPr lang="zh-CN" altLang="en-US"/>
              <a:t>traditional machine learning and deep learning methods for generating comments </a:t>
            </a:r>
            <a:endParaRPr lang="zh-CN" altLang="en-US"/>
          </a:p>
        </p:txBody>
      </p:sp>
      <p:sp>
        <p:nvSpPr>
          <p:cNvPr id="3" name="文本框 2"/>
          <p:cNvSpPr txBox="1"/>
          <p:nvPr/>
        </p:nvSpPr>
        <p:spPr>
          <a:xfrm>
            <a:off x="668020" y="2783840"/>
            <a:ext cx="3311525" cy="1753235"/>
          </a:xfrm>
          <a:prstGeom prst="rect">
            <a:avLst/>
          </a:prstGeom>
          <a:noFill/>
        </p:spPr>
        <p:txBody>
          <a:bodyPr wrap="square" rtlCol="0" anchor="t">
            <a:spAutoFit/>
          </a:bodyPr>
          <a:p>
            <a:r>
              <a:rPr lang="zh-CN" altLang="en-US" b="1"/>
              <a:t>Long context concatenation.</a:t>
            </a:r>
            <a:r>
              <a:rPr lang="zh-CN" altLang="en-US"/>
              <a:t> directly concatenates the code snippets until the context length reaches </a:t>
            </a:r>
            <a:r>
              <a:rPr lang="zh-CN" altLang="en-US" b="1"/>
              <a:t>128k </a:t>
            </a:r>
            <a:r>
              <a:rPr lang="zh-CN" altLang="en-US"/>
              <a:t>to let the model discover reference relationships.</a:t>
            </a:r>
            <a:endParaRPr lang="zh-CN" altLang="en-US"/>
          </a:p>
        </p:txBody>
      </p:sp>
      <p:sp>
        <p:nvSpPr>
          <p:cNvPr id="4" name="文本框 3"/>
          <p:cNvSpPr txBox="1"/>
          <p:nvPr/>
        </p:nvSpPr>
        <p:spPr>
          <a:xfrm>
            <a:off x="668020" y="4675505"/>
            <a:ext cx="3311525" cy="1476375"/>
          </a:xfrm>
          <a:prstGeom prst="rect">
            <a:avLst/>
          </a:prstGeom>
          <a:noFill/>
        </p:spPr>
        <p:txBody>
          <a:bodyPr wrap="square" rtlCol="0" anchor="t">
            <a:spAutoFit/>
          </a:bodyPr>
          <a:p>
            <a:r>
              <a:rPr lang="zh-CN" altLang="en-US" b="1"/>
              <a:t>Single-object generation. </a:t>
            </a:r>
            <a:r>
              <a:rPr lang="en-US" altLang="zh-CN"/>
              <a:t>method using </a:t>
            </a:r>
            <a:r>
              <a:rPr lang="en-US" altLang="zh-CN"/>
              <a:t>LM </a:t>
            </a:r>
            <a:r>
              <a:rPr lang="zh-CN" altLang="en-US"/>
              <a:t>to generate documentation by directly feeding code snippets of the target object. </a:t>
            </a:r>
            <a:endParaRPr lang="zh-CN" altLang="en-US"/>
          </a:p>
        </p:txBody>
      </p:sp>
      <p:pic>
        <p:nvPicPr>
          <p:cNvPr id="6" name="图片 5"/>
          <p:cNvPicPr>
            <a:picLocks noChangeAspect="1"/>
          </p:cNvPicPr>
          <p:nvPr>
            <p:custDataLst>
              <p:tags r:id="rId2"/>
            </p:custDataLst>
          </p:nvPr>
        </p:nvPicPr>
        <p:blipFill>
          <a:blip r:embed="rId3"/>
          <a:stretch>
            <a:fillRect/>
          </a:stretch>
        </p:blipFill>
        <p:spPr>
          <a:xfrm>
            <a:off x="4203065" y="1433195"/>
            <a:ext cx="7654925" cy="47548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04800" y="2166620"/>
            <a:ext cx="5791200" cy="4267200"/>
          </a:xfrm>
          <a:prstGeom prst="rect">
            <a:avLst/>
          </a:prstGeom>
        </p:spPr>
      </p:pic>
      <p:sp>
        <p:nvSpPr>
          <p:cNvPr id="7" name="文本框 6"/>
          <p:cNvSpPr txBox="1"/>
          <p:nvPr>
            <p:custDataLst>
              <p:tags r:id="rId3"/>
            </p:custDataLst>
          </p:nvPr>
        </p:nvSpPr>
        <p:spPr>
          <a:xfrm>
            <a:off x="558800" y="477203"/>
            <a:ext cx="5080000" cy="583565"/>
          </a:xfrm>
          <a:prstGeom prst="rect">
            <a:avLst/>
          </a:prstGeom>
        </p:spPr>
        <p:txBody>
          <a:bodyPr>
            <a:spAutoFit/>
          </a:bodyPr>
          <a:p>
            <a:pPr marL="0" indent="0"/>
            <a:r>
              <a:rPr lang="en-US" altLang="zh-CN" sz="3200" b="1" i="0">
                <a:solidFill>
                  <a:srgbClr val="101828"/>
                </a:solidFill>
                <a:effectLst>
                  <a:outerShdw blurRad="38100" dist="38100" dir="2700000" algn="tl">
                    <a:srgbClr val="000000">
                      <a:alpha val="43137"/>
                    </a:srgbClr>
                  </a:outerShdw>
                </a:effectLst>
                <a:latin typeface="+mj-lt"/>
                <a:ea typeface="ui-sans-serif"/>
                <a:cs typeface="+mj-lt"/>
              </a:rPr>
              <a:t>Format alignment</a:t>
            </a:r>
            <a:endParaRPr lang="en-US" altLang="zh-CN" sz="3200" b="1" i="0">
              <a:solidFill>
                <a:srgbClr val="101828"/>
              </a:solidFill>
              <a:effectLst>
                <a:outerShdw blurRad="38100" dist="38100" dir="2700000" algn="tl">
                  <a:srgbClr val="000000">
                    <a:alpha val="43137"/>
                  </a:srgbClr>
                </a:outerShdw>
              </a:effectLst>
              <a:latin typeface="+mj-lt"/>
              <a:ea typeface="ui-sans-serif"/>
              <a:cs typeface="+mj-lt"/>
            </a:endParaRPr>
          </a:p>
        </p:txBody>
      </p:sp>
      <p:sp>
        <p:nvSpPr>
          <p:cNvPr id="3" name="文本框 2"/>
          <p:cNvSpPr txBox="1"/>
          <p:nvPr/>
        </p:nvSpPr>
        <p:spPr>
          <a:xfrm>
            <a:off x="558800" y="1401445"/>
            <a:ext cx="6096000" cy="645160"/>
          </a:xfrm>
          <a:prstGeom prst="rect">
            <a:avLst/>
          </a:prstGeom>
          <a:noFill/>
        </p:spPr>
        <p:txBody>
          <a:bodyPr wrap="square" rtlCol="0" anchor="t">
            <a:spAutoFit/>
          </a:bodyPr>
          <a:p>
            <a:r>
              <a:rPr lang="zh-CN" altLang="en-US"/>
              <a:t>Adherence to the format is critical in documentation generation.</a:t>
            </a:r>
            <a:r>
              <a:rPr lang="en-US" altLang="zh-CN"/>
              <a:t> For certain style or consistency</a:t>
            </a:r>
            <a:endParaRPr lang="en-US" altLang="zh-CN"/>
          </a:p>
        </p:txBody>
      </p:sp>
      <p:sp>
        <p:nvSpPr>
          <p:cNvPr id="4" name="文本框 3"/>
          <p:cNvSpPr txBox="1"/>
          <p:nvPr/>
        </p:nvSpPr>
        <p:spPr>
          <a:xfrm>
            <a:off x="6470650" y="1245235"/>
            <a:ext cx="4064000" cy="645160"/>
          </a:xfrm>
          <a:prstGeom prst="rect">
            <a:avLst/>
          </a:prstGeom>
          <a:noFill/>
        </p:spPr>
        <p:txBody>
          <a:bodyPr wrap="square" rtlCol="0">
            <a:spAutoFit/>
          </a:bodyPr>
          <a:p>
            <a:r>
              <a:rPr lang="en-US" altLang="zh-CN" b="1"/>
              <a:t>Can (open-sourced) language model do that?</a:t>
            </a:r>
            <a:endParaRPr lang="en-US" altLang="zh-CN" b="1"/>
          </a:p>
        </p:txBody>
      </p:sp>
      <p:sp>
        <p:nvSpPr>
          <p:cNvPr id="5" name="文本框 4"/>
          <p:cNvSpPr txBox="1"/>
          <p:nvPr/>
        </p:nvSpPr>
        <p:spPr>
          <a:xfrm>
            <a:off x="6470650" y="2552065"/>
            <a:ext cx="4064000" cy="1753235"/>
          </a:xfrm>
          <a:prstGeom prst="rect">
            <a:avLst/>
          </a:prstGeom>
          <a:noFill/>
        </p:spPr>
        <p:txBody>
          <a:bodyPr wrap="square" rtlCol="0">
            <a:spAutoFit/>
          </a:bodyPr>
          <a:p>
            <a:pPr marL="285750" indent="-285750">
              <a:lnSpc>
                <a:spcPct val="150000"/>
              </a:lnSpc>
              <a:buFont typeface="Arial" panose="020B0704020202020204" pitchFamily="34" charset="0"/>
              <a:buChar char="•"/>
            </a:pPr>
            <a:r>
              <a:rPr lang="en-US" altLang="zh-CN"/>
              <a:t>Entire 5 basis sections</a:t>
            </a:r>
            <a:endParaRPr lang="en-US" altLang="zh-CN"/>
          </a:p>
          <a:p>
            <a:pPr marL="285750" indent="-285750">
              <a:lnSpc>
                <a:spcPct val="150000"/>
              </a:lnSpc>
              <a:buFont typeface="Arial" panose="020B0704020202020204" pitchFamily="34" charset="0"/>
              <a:buChar char="•"/>
            </a:pPr>
            <a:r>
              <a:rPr lang="en-US" altLang="zh-CN"/>
              <a:t>Exactly the same name and format</a:t>
            </a:r>
            <a:endParaRPr lang="en-US" altLang="zh-CN"/>
          </a:p>
          <a:p>
            <a:pPr marL="285750" indent="-285750">
              <a:lnSpc>
                <a:spcPct val="150000"/>
              </a:lnSpc>
              <a:buFont typeface="Arial" panose="020B0704020202020204" pitchFamily="34" charset="0"/>
              <a:buChar char="•"/>
            </a:pPr>
            <a:r>
              <a:rPr lang="en-US" altLang="zh-CN"/>
              <a:t>Can be parsed as markdown as required</a:t>
            </a:r>
            <a:endParaRPr lang="en-US" altLang="zh-CN"/>
          </a:p>
        </p:txBody>
      </p:sp>
      <p:sp>
        <p:nvSpPr>
          <p:cNvPr id="8" name="文本框 7"/>
          <p:cNvSpPr txBox="1"/>
          <p:nvPr/>
        </p:nvSpPr>
        <p:spPr>
          <a:xfrm>
            <a:off x="6470650" y="4966970"/>
            <a:ext cx="4443730" cy="706755"/>
          </a:xfrm>
          <a:prstGeom prst="rect">
            <a:avLst/>
          </a:prstGeom>
          <a:noFill/>
        </p:spPr>
        <p:txBody>
          <a:bodyPr wrap="square" rtlCol="0">
            <a:spAutoFit/>
          </a:bodyPr>
          <a:p>
            <a:r>
              <a:rPr lang="en-US" altLang="zh-CN" sz="2000"/>
              <a:t>from 92% to 100% accuracy on 9 repositories... they are relatively good</a:t>
            </a:r>
            <a:endParaRPr lang="en-US" altLang="zh-CN"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387985" y="420688"/>
            <a:ext cx="5080000" cy="521970"/>
          </a:xfrm>
          <a:prstGeom prst="rect">
            <a:avLst/>
          </a:prstGeom>
        </p:spPr>
        <p:txBody>
          <a:bodyPr>
            <a:spAutoFit/>
          </a:bodyPr>
          <a:p>
            <a:pPr marL="0" indent="0"/>
            <a:r>
              <a:rPr lang="en-US" altLang="zh-CN" sz="2800" b="1" i="0">
                <a:solidFill>
                  <a:srgbClr val="101828"/>
                </a:solidFill>
                <a:effectLst>
                  <a:outerShdw blurRad="38100" dist="38100" dir="2700000" algn="tl">
                    <a:srgbClr val="000000">
                      <a:alpha val="43137"/>
                    </a:srgbClr>
                  </a:outerShdw>
                </a:effectLst>
                <a:latin typeface="+mj-lt"/>
                <a:ea typeface="ui-sans-serif"/>
                <a:cs typeface="+mj-lt"/>
              </a:rPr>
              <a:t>Parameter Identification</a:t>
            </a:r>
            <a:endParaRPr lang="en-US" altLang="zh-CN" sz="2800" b="1" i="0">
              <a:solidFill>
                <a:srgbClr val="101828"/>
              </a:solidFill>
              <a:effectLst>
                <a:outerShdw blurRad="38100" dist="38100" dir="2700000" algn="tl">
                  <a:srgbClr val="000000">
                    <a:alpha val="43137"/>
                  </a:srgbClr>
                </a:outerShdw>
              </a:effectLst>
              <a:latin typeface="+mj-lt"/>
              <a:ea typeface="ui-sans-serif"/>
              <a:cs typeface="+mj-lt"/>
            </a:endParaRPr>
          </a:p>
        </p:txBody>
      </p:sp>
      <p:sp>
        <p:nvSpPr>
          <p:cNvPr id="3" name="文本框 2"/>
          <p:cNvSpPr txBox="1"/>
          <p:nvPr/>
        </p:nvSpPr>
        <p:spPr>
          <a:xfrm>
            <a:off x="4906010" y="1277620"/>
            <a:ext cx="6250305" cy="922020"/>
          </a:xfrm>
          <a:prstGeom prst="rect">
            <a:avLst/>
          </a:prstGeom>
          <a:noFill/>
        </p:spPr>
        <p:txBody>
          <a:bodyPr wrap="square" rtlCol="0" anchor="t">
            <a:spAutoFit/>
          </a:bodyPr>
          <a:p>
            <a:r>
              <a:t>Accurately identifying and describing parameters or attributes</a:t>
            </a:r>
            <a:r>
              <a:rPr lang="en-US"/>
              <a:t> in code is crucial as it helps readers quickly understand the design logic and usage.</a:t>
            </a:r>
            <a:endParaRPr lang="en-US"/>
          </a:p>
        </p:txBody>
      </p:sp>
      <p:sp>
        <p:nvSpPr>
          <p:cNvPr id="4" name="文本框 3"/>
          <p:cNvSpPr txBox="1"/>
          <p:nvPr/>
        </p:nvSpPr>
        <p:spPr>
          <a:xfrm>
            <a:off x="558800" y="1379855"/>
            <a:ext cx="4064000" cy="645160"/>
          </a:xfrm>
          <a:prstGeom prst="rect">
            <a:avLst/>
          </a:prstGeom>
          <a:noFill/>
        </p:spPr>
        <p:txBody>
          <a:bodyPr wrap="square" rtlCol="0">
            <a:spAutoFit/>
          </a:bodyPr>
          <a:p>
            <a:r>
              <a:rPr lang="en-US" altLang="zh-CN" b="1"/>
              <a:t>Note: we were calculating accuracy here, not recall.</a:t>
            </a:r>
            <a:endParaRPr lang="en-US" altLang="zh-CN" b="1"/>
          </a:p>
        </p:txBody>
      </p:sp>
      <p:sp>
        <p:nvSpPr>
          <p:cNvPr id="6" name="文本框 5"/>
          <p:cNvSpPr txBox="1"/>
          <p:nvPr/>
        </p:nvSpPr>
        <p:spPr>
          <a:xfrm>
            <a:off x="558800" y="2378710"/>
            <a:ext cx="10332085" cy="398780"/>
          </a:xfrm>
          <a:prstGeom prst="rect">
            <a:avLst/>
          </a:prstGeom>
          <a:noFill/>
        </p:spPr>
        <p:txBody>
          <a:bodyPr wrap="square" rtlCol="0">
            <a:spAutoFit/>
          </a:bodyPr>
          <a:p>
            <a:pPr algn="l"/>
            <a:r>
              <a:rPr lang="en-US" altLang="zh-CN" sz="2000" b="1">
                <a:solidFill>
                  <a:srgbClr val="C00000"/>
                </a:solidFill>
              </a:rPr>
              <a:t>Because of hallucination !!  generating nonexistent parameters or wrong affiliations</a:t>
            </a:r>
            <a:endParaRPr lang="en-US" altLang="zh-CN" sz="2000" b="1">
              <a:solidFill>
                <a:srgbClr val="C00000"/>
              </a:solidFill>
            </a:endParaRPr>
          </a:p>
        </p:txBody>
      </p:sp>
      <p:pic>
        <p:nvPicPr>
          <p:cNvPr id="9" name="图片 8"/>
          <p:cNvPicPr>
            <a:picLocks noChangeAspect="1"/>
          </p:cNvPicPr>
          <p:nvPr>
            <p:custDataLst>
              <p:tags r:id="rId2"/>
            </p:custDataLst>
          </p:nvPr>
        </p:nvPicPr>
        <p:blipFill>
          <a:blip r:embed="rId3"/>
          <a:srcRect t="3654" b="4017"/>
          <a:stretch>
            <a:fillRect/>
          </a:stretch>
        </p:blipFill>
        <p:spPr>
          <a:xfrm>
            <a:off x="52070" y="2790190"/>
            <a:ext cx="12087225" cy="3385820"/>
          </a:xfrm>
          <a:prstGeom prst="rect">
            <a:avLst/>
          </a:prstGeom>
        </p:spPr>
      </p:pic>
      <p:cxnSp>
        <p:nvCxnSpPr>
          <p:cNvPr id="10" name="曲线连接符 9"/>
          <p:cNvCxnSpPr>
            <a:endCxn id="3" idx="1"/>
          </p:cNvCxnSpPr>
          <p:nvPr/>
        </p:nvCxnSpPr>
        <p:spPr>
          <a:xfrm>
            <a:off x="3937000" y="1023620"/>
            <a:ext cx="969010" cy="715010"/>
          </a:xfrm>
          <a:prstGeom prst="curvedConnector3">
            <a:avLst>
              <a:gd name="adj1" fmla="val 50066"/>
            </a:avLst>
          </a:prstGeom>
          <a:ln>
            <a:tailEnd type="arrow"/>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558800" y="6287135"/>
            <a:ext cx="6448425" cy="368300"/>
          </a:xfrm>
          <a:prstGeom prst="rect">
            <a:avLst/>
          </a:prstGeom>
          <a:noFill/>
        </p:spPr>
        <p:txBody>
          <a:bodyPr wrap="square" rtlCol="0">
            <a:spAutoFit/>
          </a:bodyPr>
          <a:p>
            <a:r>
              <a:rPr lang="en-US" altLang="zh-CN"/>
              <a:t>Also containing format following ability*</a:t>
            </a:r>
            <a:endParaRPr lang="en-US" altLang="zh-CN"/>
          </a:p>
        </p:txBody>
      </p:sp>
      <p:sp>
        <p:nvSpPr>
          <p:cNvPr id="2" name="文本框 1"/>
          <p:cNvSpPr txBox="1"/>
          <p:nvPr/>
        </p:nvSpPr>
        <p:spPr>
          <a:xfrm>
            <a:off x="9320530" y="4311015"/>
            <a:ext cx="4064000" cy="368300"/>
          </a:xfrm>
          <a:prstGeom prst="rect">
            <a:avLst/>
          </a:prstGeom>
          <a:noFill/>
        </p:spPr>
        <p:txBody>
          <a:bodyPr wrap="square" rtlCol="0">
            <a:spAutoFit/>
          </a:bodyPr>
          <a:p>
            <a:r>
              <a:rPr lang="en-US" altLang="zh-CN"/>
              <a:t>a box help to focus over there</a:t>
            </a:r>
            <a:endParaRPr lang="en-US" altLang="zh-C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One more thing...</a:t>
            </a:r>
            <a:endParaRPr lang="en-US" altLang="zh-CN"/>
          </a:p>
        </p:txBody>
      </p:sp>
      <p:sp>
        <p:nvSpPr>
          <p:cNvPr id="3" name="文本占位符 2"/>
          <p:cNvSpPr>
            <a:spLocks noGrp="1"/>
          </p:cNvSpPr>
          <p:nvPr>
            <p:ph type="body" idx="1"/>
          </p:nvPr>
        </p:nvSpPr>
        <p:spPr/>
        <p:txBody>
          <a:bodyPr/>
          <a:p>
            <a:r>
              <a:rPr lang="en-US" altLang="zh-CN"/>
              <a:t>Chat with Repo</a:t>
            </a:r>
            <a:endParaRPr lang="en-US"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47650" y="342900"/>
            <a:ext cx="11696700" cy="6172200"/>
          </a:xfrm>
          <a:prstGeom prst="rect">
            <a:avLst/>
          </a:prstGeom>
        </p:spPr>
      </p:pic>
      <p:sp>
        <p:nvSpPr>
          <p:cNvPr id="3" name="矩形 2"/>
          <p:cNvSpPr/>
          <p:nvPr>
            <p:custDataLst>
              <p:tags r:id="rId3"/>
            </p:custDataLst>
          </p:nvPr>
        </p:nvSpPr>
        <p:spPr>
          <a:xfrm>
            <a:off x="247650" y="728345"/>
            <a:ext cx="5848985" cy="2337435"/>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064895" y="0"/>
            <a:ext cx="10061575" cy="685800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55575" y="5669280"/>
            <a:ext cx="1069340" cy="10483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47650" y="342900"/>
            <a:ext cx="11696700" cy="6172200"/>
          </a:xfrm>
          <a:prstGeom prst="rect">
            <a:avLst/>
          </a:prstGeom>
        </p:spPr>
      </p:pic>
      <p:sp>
        <p:nvSpPr>
          <p:cNvPr id="5" name="矩形 4"/>
          <p:cNvSpPr/>
          <p:nvPr>
            <p:custDataLst>
              <p:tags r:id="rId3"/>
            </p:custDataLst>
          </p:nvPr>
        </p:nvSpPr>
        <p:spPr>
          <a:xfrm>
            <a:off x="6016625" y="3197225"/>
            <a:ext cx="5848985" cy="3216275"/>
          </a:xfrm>
          <a:prstGeom prst="rect">
            <a:avLst/>
          </a:prstGeom>
          <a:noFill/>
          <a:ln w="57150" cap="flat" cmpd="sng">
            <a:solidFill>
              <a:srgbClr val="C00000">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47650" y="342900"/>
            <a:ext cx="11696700" cy="6172200"/>
          </a:xfrm>
          <a:prstGeom prst="rect">
            <a:avLst/>
          </a:prstGeom>
        </p:spPr>
      </p:pic>
      <p:sp>
        <p:nvSpPr>
          <p:cNvPr id="5" name="矩形 4"/>
          <p:cNvSpPr/>
          <p:nvPr>
            <p:custDataLst>
              <p:tags r:id="rId3"/>
            </p:custDataLst>
          </p:nvPr>
        </p:nvSpPr>
        <p:spPr>
          <a:xfrm>
            <a:off x="325120" y="3197225"/>
            <a:ext cx="5770880" cy="3238500"/>
          </a:xfrm>
          <a:prstGeom prst="rect">
            <a:avLst/>
          </a:prstGeom>
          <a:noFill/>
          <a:ln w="57150" cap="flat" cmpd="sng">
            <a:solidFill>
              <a:srgbClr val="7A99E6">
                <a:alpha val="92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47650" y="342900"/>
            <a:ext cx="11696700" cy="6172200"/>
          </a:xfrm>
          <a:prstGeom prst="rect">
            <a:avLst/>
          </a:prstGeom>
        </p:spPr>
      </p:pic>
      <p:sp>
        <p:nvSpPr>
          <p:cNvPr id="5" name="矩形 4"/>
          <p:cNvSpPr/>
          <p:nvPr>
            <p:custDataLst>
              <p:tags r:id="rId3"/>
            </p:custDataLst>
          </p:nvPr>
        </p:nvSpPr>
        <p:spPr>
          <a:xfrm>
            <a:off x="6096000" y="774700"/>
            <a:ext cx="5748020" cy="2404110"/>
          </a:xfrm>
          <a:prstGeom prst="rect">
            <a:avLst/>
          </a:prstGeom>
          <a:noFill/>
          <a:ln w="57150" cap="flat" cmpd="sng">
            <a:solidFill>
              <a:schemeClr val="accent2">
                <a:alpha val="92000"/>
              </a:scheme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90270" y="2155190"/>
            <a:ext cx="2898140" cy="460375"/>
          </a:xfrm>
          <a:prstGeom prst="rect">
            <a:avLst/>
          </a:prstGeom>
          <a:noFill/>
        </p:spPr>
        <p:txBody>
          <a:bodyPr wrap="square" rtlCol="0">
            <a:spAutoFit/>
          </a:bodyPr>
          <a:p>
            <a:pPr algn="ctr"/>
            <a:r>
              <a:rPr lang="en-US" altLang="zh-CN" sz="2400" b="1"/>
              <a:t>Natural language </a:t>
            </a:r>
            <a:endParaRPr lang="en-US" altLang="zh-CN" sz="2400" b="1"/>
          </a:p>
        </p:txBody>
      </p:sp>
      <p:pic>
        <p:nvPicPr>
          <p:cNvPr id="6" name="图片 5" descr="商人"/>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882140" y="1057910"/>
            <a:ext cx="914400" cy="914400"/>
          </a:xfrm>
          <a:prstGeom prst="rect">
            <a:avLst/>
          </a:prstGeom>
        </p:spPr>
      </p:pic>
      <p:pic>
        <p:nvPicPr>
          <p:cNvPr id="7" name="图片 6" descr="分类"/>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5580" y="1057910"/>
            <a:ext cx="914400" cy="914400"/>
          </a:xfrm>
          <a:prstGeom prst="rect">
            <a:avLst/>
          </a:prstGeom>
        </p:spPr>
      </p:pic>
      <p:sp>
        <p:nvSpPr>
          <p:cNvPr id="8" name="文本框 7"/>
          <p:cNvSpPr txBox="1"/>
          <p:nvPr>
            <p:custDataLst>
              <p:tags r:id="rId5"/>
            </p:custDataLst>
          </p:nvPr>
        </p:nvSpPr>
        <p:spPr>
          <a:xfrm>
            <a:off x="8093710" y="2155190"/>
            <a:ext cx="2898140" cy="460375"/>
          </a:xfrm>
          <a:prstGeom prst="rect">
            <a:avLst/>
          </a:prstGeom>
          <a:noFill/>
        </p:spPr>
        <p:txBody>
          <a:bodyPr wrap="square" rtlCol="0">
            <a:spAutoFit/>
          </a:bodyPr>
          <a:p>
            <a:pPr algn="ctr"/>
            <a:r>
              <a:rPr lang="en-US" altLang="zh-CN" sz="2400" b="1"/>
              <a:t>Code</a:t>
            </a:r>
            <a:endParaRPr lang="en-US" altLang="zh-CN" sz="2400" b="1"/>
          </a:p>
        </p:txBody>
      </p:sp>
      <p:sp>
        <p:nvSpPr>
          <p:cNvPr id="12" name="任意多边形 11"/>
          <p:cNvSpPr/>
          <p:nvPr/>
        </p:nvSpPr>
        <p:spPr>
          <a:xfrm>
            <a:off x="3500755" y="1082675"/>
            <a:ext cx="5078095" cy="603885"/>
          </a:xfrm>
          <a:custGeom>
            <a:avLst/>
            <a:gdLst>
              <a:gd name="connisteX0" fmla="*/ 0 w 5078095"/>
              <a:gd name="connsiteY0" fmla="*/ 603601 h 603601"/>
              <a:gd name="connisteX1" fmla="*/ 2330450 w 5078095"/>
              <a:gd name="connsiteY1" fmla="*/ 2256 h 603601"/>
              <a:gd name="connisteX2" fmla="*/ 5078095 w 5078095"/>
              <a:gd name="connsiteY2" fmla="*/ 432151 h 603601"/>
            </a:gdLst>
            <a:ahLst/>
            <a:cxnLst>
              <a:cxn ang="0">
                <a:pos x="connisteX0" y="connsiteY0"/>
              </a:cxn>
              <a:cxn ang="0">
                <a:pos x="connisteX1" y="connsiteY1"/>
              </a:cxn>
              <a:cxn ang="0">
                <a:pos x="connisteX2" y="connsiteY2"/>
              </a:cxn>
            </a:cxnLst>
            <a:rect l="l" t="t" r="r" b="b"/>
            <a:pathLst>
              <a:path w="5078095" h="603601">
                <a:moveTo>
                  <a:pt x="0" y="603601"/>
                </a:moveTo>
                <a:cubicBezTo>
                  <a:pt x="410845" y="474696"/>
                  <a:pt x="1315085" y="36546"/>
                  <a:pt x="2330450" y="2256"/>
                </a:cubicBezTo>
                <a:cubicBezTo>
                  <a:pt x="3345815" y="-32034"/>
                  <a:pt x="4575175" y="334361"/>
                  <a:pt x="5078095" y="432151"/>
                </a:cubicBezTo>
              </a:path>
            </a:pathLst>
          </a:custGeom>
          <a:noFill/>
          <a:ln w="57150">
            <a:tailEnd type="stealt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4930775" y="606425"/>
            <a:ext cx="1856105" cy="368300"/>
          </a:xfrm>
          <a:prstGeom prst="rect">
            <a:avLst/>
          </a:prstGeom>
          <a:noFill/>
        </p:spPr>
        <p:txBody>
          <a:bodyPr wrap="square" rtlCol="0">
            <a:spAutoFit/>
          </a:bodyPr>
          <a:p>
            <a:r>
              <a:rPr lang="en-US" altLang="zh-CN"/>
              <a:t>similarity search </a:t>
            </a:r>
            <a:endParaRPr lang="en-US" altLang="zh-CN"/>
          </a:p>
        </p:txBody>
      </p:sp>
      <p:pic>
        <p:nvPicPr>
          <p:cNvPr id="14" name="图片 13" descr="错误标识"/>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0750" y="1402080"/>
            <a:ext cx="460375" cy="460375"/>
          </a:xfrm>
          <a:prstGeom prst="rect">
            <a:avLst/>
          </a:prstGeom>
        </p:spPr>
      </p:pic>
      <p:sp>
        <p:nvSpPr>
          <p:cNvPr id="15" name="文本框 14"/>
          <p:cNvSpPr txBox="1"/>
          <p:nvPr/>
        </p:nvSpPr>
        <p:spPr>
          <a:xfrm>
            <a:off x="5316220" y="1433830"/>
            <a:ext cx="4064000" cy="368300"/>
          </a:xfrm>
          <a:prstGeom prst="rect">
            <a:avLst/>
          </a:prstGeom>
          <a:noFill/>
        </p:spPr>
        <p:txBody>
          <a:bodyPr wrap="square" rtlCol="0">
            <a:spAutoFit/>
          </a:bodyPr>
          <a:p>
            <a:r>
              <a:rPr lang="en-US" altLang="zh-CN" b="1"/>
              <a:t>do not align well</a:t>
            </a:r>
            <a:endParaRPr lang="en-US" altLang="zh-CN" b="1"/>
          </a:p>
        </p:txBody>
      </p:sp>
      <p:sp>
        <p:nvSpPr>
          <p:cNvPr id="16" name="文本框 15"/>
          <p:cNvSpPr txBox="1"/>
          <p:nvPr/>
        </p:nvSpPr>
        <p:spPr>
          <a:xfrm>
            <a:off x="1017270" y="5557520"/>
            <a:ext cx="2898140" cy="460375"/>
          </a:xfrm>
          <a:prstGeom prst="rect">
            <a:avLst/>
          </a:prstGeom>
          <a:noFill/>
        </p:spPr>
        <p:txBody>
          <a:bodyPr wrap="square" rtlCol="0">
            <a:spAutoFit/>
          </a:bodyPr>
          <a:p>
            <a:pPr algn="ctr"/>
            <a:r>
              <a:rPr lang="en-US" altLang="zh-CN" sz="2400" b="1"/>
              <a:t>Natural language </a:t>
            </a:r>
            <a:endParaRPr lang="en-US" altLang="zh-CN" sz="2400" b="1"/>
          </a:p>
        </p:txBody>
      </p:sp>
      <p:pic>
        <p:nvPicPr>
          <p:cNvPr id="17" name="图片 16" descr="商人"/>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009140" y="4460240"/>
            <a:ext cx="914400" cy="914400"/>
          </a:xfrm>
          <a:prstGeom prst="rect">
            <a:avLst/>
          </a:prstGeom>
        </p:spPr>
      </p:pic>
      <p:pic>
        <p:nvPicPr>
          <p:cNvPr id="18" name="图片 17" descr="分类"/>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2580" y="4460240"/>
            <a:ext cx="914400" cy="914400"/>
          </a:xfrm>
          <a:prstGeom prst="rect">
            <a:avLst/>
          </a:prstGeom>
        </p:spPr>
      </p:pic>
      <p:sp>
        <p:nvSpPr>
          <p:cNvPr id="23" name="文本框 22"/>
          <p:cNvSpPr txBox="1"/>
          <p:nvPr/>
        </p:nvSpPr>
        <p:spPr>
          <a:xfrm>
            <a:off x="8220710" y="5557520"/>
            <a:ext cx="2898140" cy="460375"/>
          </a:xfrm>
          <a:prstGeom prst="rect">
            <a:avLst/>
          </a:prstGeom>
          <a:noFill/>
        </p:spPr>
        <p:txBody>
          <a:bodyPr wrap="square" rtlCol="0">
            <a:spAutoFit/>
          </a:bodyPr>
          <a:p>
            <a:pPr algn="ctr"/>
            <a:r>
              <a:rPr lang="en-US" altLang="zh-CN" sz="2400" b="1"/>
              <a:t>Code</a:t>
            </a:r>
            <a:endParaRPr lang="en-US" altLang="zh-CN" sz="2400" b="1"/>
          </a:p>
        </p:txBody>
      </p:sp>
      <p:pic>
        <p:nvPicPr>
          <p:cNvPr id="24" name="图片 23" descr="文档"/>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01945" y="4460240"/>
            <a:ext cx="914400" cy="914400"/>
          </a:xfrm>
          <a:prstGeom prst="rect">
            <a:avLst/>
          </a:prstGeom>
        </p:spPr>
      </p:pic>
      <p:sp>
        <p:nvSpPr>
          <p:cNvPr id="25" name="任意多边形 24"/>
          <p:cNvSpPr/>
          <p:nvPr/>
        </p:nvSpPr>
        <p:spPr>
          <a:xfrm>
            <a:off x="3022600" y="4581525"/>
            <a:ext cx="2244725" cy="306705"/>
          </a:xfrm>
          <a:custGeom>
            <a:avLst/>
            <a:gdLst>
              <a:gd name="connisteX0" fmla="*/ 0 w 2244725"/>
              <a:gd name="connsiteY0" fmla="*/ 294660 h 306725"/>
              <a:gd name="connisteX1" fmla="*/ 1005840 w 2244725"/>
              <a:gd name="connsiteY1" fmla="*/ 20 h 306725"/>
              <a:gd name="connisteX2" fmla="*/ 2244725 w 2244725"/>
              <a:gd name="connsiteY2" fmla="*/ 306725 h 306725"/>
            </a:gdLst>
            <a:ahLst/>
            <a:cxnLst>
              <a:cxn ang="0">
                <a:pos x="connisteX0" y="connsiteY0"/>
              </a:cxn>
              <a:cxn ang="0">
                <a:pos x="connisteX1" y="connsiteY1"/>
              </a:cxn>
              <a:cxn ang="0">
                <a:pos x="connisteX2" y="connsiteY2"/>
              </a:cxn>
            </a:cxnLst>
            <a:rect l="l" t="t" r="r" b="b"/>
            <a:pathLst>
              <a:path w="2244725" h="306726">
                <a:moveTo>
                  <a:pt x="0" y="294661"/>
                </a:moveTo>
                <a:cubicBezTo>
                  <a:pt x="176530" y="229891"/>
                  <a:pt x="556895" y="-2519"/>
                  <a:pt x="1005840" y="21"/>
                </a:cubicBezTo>
                <a:cubicBezTo>
                  <a:pt x="1454785" y="2561"/>
                  <a:pt x="2016760" y="239416"/>
                  <a:pt x="2244725" y="306726"/>
                </a:cubicBezTo>
              </a:path>
            </a:pathLst>
          </a:custGeom>
          <a:noFill/>
          <a:ln w="34925">
            <a:miter lim="800000"/>
            <a:tailEnd type="stealt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文本框 26"/>
          <p:cNvSpPr txBox="1"/>
          <p:nvPr/>
        </p:nvSpPr>
        <p:spPr>
          <a:xfrm>
            <a:off x="3164205" y="4213225"/>
            <a:ext cx="4064000" cy="368300"/>
          </a:xfrm>
          <a:prstGeom prst="rect">
            <a:avLst/>
          </a:prstGeom>
          <a:noFill/>
        </p:spPr>
        <p:txBody>
          <a:bodyPr wrap="square" rtlCol="0">
            <a:spAutoFit/>
          </a:bodyPr>
          <a:p>
            <a:r>
              <a:rPr lang="en-US" altLang="zh-CN"/>
              <a:t>similarity search </a:t>
            </a:r>
            <a:endParaRPr lang="en-US" altLang="zh-CN"/>
          </a:p>
        </p:txBody>
      </p:sp>
      <p:sp>
        <p:nvSpPr>
          <p:cNvPr id="28" name="文本框 27"/>
          <p:cNvSpPr txBox="1"/>
          <p:nvPr/>
        </p:nvSpPr>
        <p:spPr>
          <a:xfrm>
            <a:off x="3348355" y="4912360"/>
            <a:ext cx="1383030" cy="368300"/>
          </a:xfrm>
          <a:prstGeom prst="rect">
            <a:avLst/>
          </a:prstGeom>
          <a:noFill/>
        </p:spPr>
        <p:txBody>
          <a:bodyPr wrap="square" rtlCol="0">
            <a:spAutoFit/>
          </a:bodyPr>
          <a:p>
            <a:r>
              <a:rPr lang="en-US" altLang="zh-CN"/>
              <a:t>ES search </a:t>
            </a:r>
            <a:endParaRPr lang="en-US" altLang="zh-CN"/>
          </a:p>
        </p:txBody>
      </p:sp>
      <p:pic>
        <p:nvPicPr>
          <p:cNvPr id="30" name="图片 29" descr="左大括号"/>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78550" y="4246245"/>
            <a:ext cx="914400" cy="1343025"/>
          </a:xfrm>
          <a:prstGeom prst="rect">
            <a:avLst/>
          </a:prstGeom>
        </p:spPr>
      </p:pic>
      <p:cxnSp>
        <p:nvCxnSpPr>
          <p:cNvPr id="31" name="直接箭头连接符 30"/>
          <p:cNvCxnSpPr/>
          <p:nvPr/>
        </p:nvCxnSpPr>
        <p:spPr>
          <a:xfrm>
            <a:off x="7094855" y="4246245"/>
            <a:ext cx="137414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2" name="直接箭头连接符 31"/>
          <p:cNvCxnSpPr/>
          <p:nvPr/>
        </p:nvCxnSpPr>
        <p:spPr>
          <a:xfrm>
            <a:off x="7099300" y="4734560"/>
            <a:ext cx="137414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3" name="直接箭头连接符 32"/>
          <p:cNvCxnSpPr/>
          <p:nvPr/>
        </p:nvCxnSpPr>
        <p:spPr>
          <a:xfrm>
            <a:off x="7103745" y="5222875"/>
            <a:ext cx="137414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4" name="直接箭头连接符 33"/>
          <p:cNvCxnSpPr/>
          <p:nvPr/>
        </p:nvCxnSpPr>
        <p:spPr>
          <a:xfrm>
            <a:off x="7092950" y="5711190"/>
            <a:ext cx="137414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35" name="文本框 34"/>
          <p:cNvSpPr txBox="1"/>
          <p:nvPr/>
        </p:nvSpPr>
        <p:spPr>
          <a:xfrm>
            <a:off x="7054850" y="3846195"/>
            <a:ext cx="4064000" cy="368300"/>
          </a:xfrm>
          <a:prstGeom prst="rect">
            <a:avLst/>
          </a:prstGeom>
          <a:noFill/>
        </p:spPr>
        <p:txBody>
          <a:bodyPr wrap="square" rtlCol="0">
            <a:spAutoFit/>
          </a:bodyPr>
          <a:p>
            <a:r>
              <a:rPr lang="en-US" altLang="zh-CN"/>
              <a:t>Redirect </a:t>
            </a:r>
            <a:endParaRPr lang="en-US" altLang="zh-CN"/>
          </a:p>
        </p:txBody>
      </p:sp>
      <p:sp>
        <p:nvSpPr>
          <p:cNvPr id="36" name="文本框 35"/>
          <p:cNvSpPr txBox="1"/>
          <p:nvPr/>
        </p:nvSpPr>
        <p:spPr>
          <a:xfrm>
            <a:off x="7045960" y="4305935"/>
            <a:ext cx="4064000" cy="368300"/>
          </a:xfrm>
          <a:prstGeom prst="rect">
            <a:avLst/>
          </a:prstGeom>
          <a:noFill/>
        </p:spPr>
        <p:txBody>
          <a:bodyPr wrap="square" rtlCol="0">
            <a:spAutoFit/>
          </a:bodyPr>
          <a:p>
            <a:r>
              <a:rPr lang="en-US" altLang="zh-CN"/>
              <a:t>Exact match</a:t>
            </a:r>
            <a:endParaRPr lang="en-US" altLang="zh-CN"/>
          </a:p>
        </p:txBody>
      </p:sp>
      <p:sp>
        <p:nvSpPr>
          <p:cNvPr id="37" name="文本框 36"/>
          <p:cNvSpPr txBox="1"/>
          <p:nvPr/>
        </p:nvSpPr>
        <p:spPr>
          <a:xfrm>
            <a:off x="4674870" y="3582670"/>
            <a:ext cx="2371090" cy="398780"/>
          </a:xfrm>
          <a:prstGeom prst="rect">
            <a:avLst/>
          </a:prstGeom>
          <a:noFill/>
        </p:spPr>
        <p:txBody>
          <a:bodyPr wrap="square" rtlCol="0">
            <a:spAutoFit/>
          </a:bodyPr>
          <a:p>
            <a:r>
              <a:rPr lang="en-US" altLang="zh-CN" sz="2000" b="1">
                <a:solidFill>
                  <a:srgbClr val="C00000"/>
                </a:solidFill>
              </a:rPr>
              <a:t>Semantic Bridge</a:t>
            </a:r>
            <a:endParaRPr lang="en-US" altLang="zh-CN" sz="2000" b="1">
              <a:solidFill>
                <a:srgbClr val="C00000"/>
              </a:solidFill>
            </a:endParaRPr>
          </a:p>
        </p:txBody>
      </p:sp>
      <p:sp>
        <p:nvSpPr>
          <p:cNvPr id="38" name="文本框 37"/>
          <p:cNvSpPr txBox="1"/>
          <p:nvPr/>
        </p:nvSpPr>
        <p:spPr>
          <a:xfrm>
            <a:off x="4410075" y="5557520"/>
            <a:ext cx="2898140" cy="460375"/>
          </a:xfrm>
          <a:prstGeom prst="rect">
            <a:avLst/>
          </a:prstGeom>
          <a:noFill/>
        </p:spPr>
        <p:txBody>
          <a:bodyPr wrap="square" rtlCol="0">
            <a:spAutoFit/>
          </a:bodyPr>
          <a:p>
            <a:pPr algn="ctr"/>
            <a:r>
              <a:rPr lang="en-US" altLang="zh-CN" sz="2400" b="1"/>
              <a:t>Document</a:t>
            </a:r>
            <a:endParaRPr lang="en-US" altLang="zh-CN" sz="2400" b="1"/>
          </a:p>
        </p:txBody>
      </p:sp>
      <p:pic>
        <p:nvPicPr>
          <p:cNvPr id="39" name="图片 38" descr="对"/>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96410" y="3582035"/>
            <a:ext cx="378460" cy="378460"/>
          </a:xfrm>
          <a:prstGeom prst="rect">
            <a:avLst/>
          </a:prstGeom>
        </p:spPr>
      </p:pic>
      <p:sp>
        <p:nvSpPr>
          <p:cNvPr id="3" name="文本框 2"/>
          <p:cNvSpPr txBox="1"/>
          <p:nvPr/>
        </p:nvSpPr>
        <p:spPr>
          <a:xfrm>
            <a:off x="601980" y="3337560"/>
            <a:ext cx="4064000" cy="521970"/>
          </a:xfrm>
          <a:prstGeom prst="rect">
            <a:avLst/>
          </a:prstGeom>
          <a:noFill/>
        </p:spPr>
        <p:txBody>
          <a:bodyPr wrap="square" rtlCol="0">
            <a:spAutoFit/>
          </a:bodyPr>
          <a:p>
            <a:r>
              <a:rPr lang="en-US" altLang="zh-CN" sz="2800" b="1"/>
              <a:t>“COT”</a:t>
            </a:r>
            <a:endParaRPr lang="en-US" altLang="zh-CN"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animBg="1"/>
      <p:bldP spid="28" grpId="0"/>
      <p:bldP spid="3" grpId="0"/>
      <p:bldP spid="27" grpId="0"/>
      <p:bldP spid="38" grpId="0"/>
      <p:bldP spid="16" grpId="1"/>
      <p:bldP spid="25" grpId="1" animBg="1"/>
      <p:bldP spid="28" grpId="1"/>
      <p:bldP spid="3" grpId="1"/>
      <p:bldP spid="27" grpId="1"/>
      <p:bldP spid="38" grpId="1"/>
      <p:bldP spid="35" grpId="0"/>
      <p:bldP spid="36" grpId="0"/>
      <p:bldP spid="35" grpId="1"/>
      <p:bldP spid="36" grpId="1"/>
      <p:bldP spid="23" grpId="0"/>
      <p:bldP spid="23" grpId="1"/>
      <p:bldP spid="37" grpId="0"/>
      <p:bldP spid="3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826770" y="1691005"/>
            <a:ext cx="5414645" cy="953135"/>
          </a:xfrm>
          <a:prstGeom prst="rect">
            <a:avLst/>
          </a:prstGeom>
        </p:spPr>
        <p:txBody>
          <a:bodyPr wrap="square">
            <a:spAutoFit/>
          </a:bodyPr>
          <a:p>
            <a:pPr marL="0" indent="0"/>
            <a:r>
              <a:rPr lang="en-US" altLang="zh-CN" sz="2800" b="0" i="0">
                <a:solidFill>
                  <a:srgbClr val="101828"/>
                </a:solidFill>
                <a:latin typeface="ui-sans-serif"/>
                <a:ea typeface="ui-sans-serif"/>
              </a:rPr>
              <a:t>Repository-level-debugging (SWE-bench or ...)</a:t>
            </a:r>
            <a:endParaRPr lang="en-US" altLang="zh-CN" sz="2800" b="0" i="0">
              <a:solidFill>
                <a:srgbClr val="101828"/>
              </a:solidFill>
              <a:latin typeface="ui-sans-serif"/>
              <a:ea typeface="ui-sans-serif"/>
            </a:endParaRPr>
          </a:p>
        </p:txBody>
      </p:sp>
      <p:sp>
        <p:nvSpPr>
          <p:cNvPr id="16" name="文本框 15"/>
          <p:cNvSpPr txBox="1"/>
          <p:nvPr>
            <p:custDataLst>
              <p:tags r:id="rId2"/>
            </p:custDataLst>
          </p:nvPr>
        </p:nvSpPr>
        <p:spPr>
          <a:xfrm>
            <a:off x="2419985" y="4109085"/>
            <a:ext cx="3579495" cy="521970"/>
          </a:xfrm>
          <a:prstGeom prst="rect">
            <a:avLst/>
          </a:prstGeom>
        </p:spPr>
        <p:txBody>
          <a:bodyPr wrap="square">
            <a:spAutoFit/>
          </a:bodyPr>
          <a:p>
            <a:pPr marL="0" indent="0"/>
            <a:r>
              <a:rPr lang="en-US" altLang="zh-CN" sz="2800" b="0" i="0">
                <a:solidFill>
                  <a:srgbClr val="101828"/>
                </a:solidFill>
                <a:latin typeface="ui-sans-serif"/>
                <a:ea typeface="ui-sans-serif"/>
              </a:rPr>
              <a:t>Human in the loop</a:t>
            </a:r>
            <a:endParaRPr lang="en-US" altLang="zh-CN" sz="2800" b="0" i="0">
              <a:solidFill>
                <a:srgbClr val="101828"/>
              </a:solidFill>
              <a:latin typeface="ui-sans-serif"/>
              <a:ea typeface="ui-sans-serif"/>
            </a:endParaRPr>
          </a:p>
        </p:txBody>
      </p:sp>
      <p:sp>
        <p:nvSpPr>
          <p:cNvPr id="17" name="文本框 16"/>
          <p:cNvSpPr txBox="1"/>
          <p:nvPr>
            <p:custDataLst>
              <p:tags r:id="rId3"/>
            </p:custDataLst>
          </p:nvPr>
        </p:nvSpPr>
        <p:spPr>
          <a:xfrm>
            <a:off x="4162425" y="2898775"/>
            <a:ext cx="6751955" cy="521970"/>
          </a:xfrm>
          <a:prstGeom prst="rect">
            <a:avLst/>
          </a:prstGeom>
        </p:spPr>
        <p:txBody>
          <a:bodyPr wrap="square">
            <a:spAutoFit/>
          </a:bodyPr>
          <a:p>
            <a:pPr marL="0" indent="0"/>
            <a:r>
              <a:rPr lang="en-US" altLang="zh-CN" sz="2800" b="1" i="0">
                <a:solidFill>
                  <a:srgbClr val="101828"/>
                </a:solidFill>
                <a:latin typeface="ui-sans-serif"/>
                <a:ea typeface="ui-sans-serif"/>
              </a:rPr>
              <a:t>Auto testing</a:t>
            </a:r>
            <a:r>
              <a:rPr lang="en-US" altLang="zh-CN" sz="2800" b="0" i="0">
                <a:solidFill>
                  <a:srgbClr val="101828"/>
                </a:solidFill>
                <a:latin typeface="ui-sans-serif"/>
                <a:ea typeface="ui-sans-serif"/>
              </a:rPr>
              <a:t> according to document</a:t>
            </a:r>
            <a:endParaRPr lang="en-US" altLang="zh-CN" sz="2800" b="0" i="0">
              <a:solidFill>
                <a:srgbClr val="101828"/>
              </a:solidFill>
              <a:latin typeface="ui-sans-serif"/>
              <a:ea typeface="ui-sans-serif"/>
            </a:endParaRPr>
          </a:p>
        </p:txBody>
      </p:sp>
      <p:sp>
        <p:nvSpPr>
          <p:cNvPr id="21" name="文本框 20"/>
          <p:cNvSpPr txBox="1"/>
          <p:nvPr>
            <p:custDataLst>
              <p:tags r:id="rId4"/>
            </p:custDataLst>
          </p:nvPr>
        </p:nvSpPr>
        <p:spPr>
          <a:xfrm>
            <a:off x="6241415" y="5520690"/>
            <a:ext cx="1393190" cy="521970"/>
          </a:xfrm>
          <a:prstGeom prst="rect">
            <a:avLst/>
          </a:prstGeom>
        </p:spPr>
        <p:txBody>
          <a:bodyPr wrap="square">
            <a:spAutoFit/>
          </a:bodyPr>
          <a:p>
            <a:pPr marL="0" indent="0"/>
            <a:r>
              <a:rPr lang="en-US" altLang="zh-CN" sz="2800" b="0" i="0">
                <a:solidFill>
                  <a:srgbClr val="101828"/>
                </a:solidFill>
                <a:latin typeface="ui-sans-serif"/>
                <a:ea typeface="ui-sans-serif"/>
              </a:rPr>
              <a:t>... ...</a:t>
            </a:r>
            <a:endParaRPr lang="en-US" altLang="zh-CN" sz="2800" b="0" i="0">
              <a:solidFill>
                <a:srgbClr val="101828"/>
              </a:solidFill>
              <a:latin typeface="ui-sans-serif"/>
              <a:ea typeface="ui-sans-serif"/>
            </a:endParaRPr>
          </a:p>
        </p:txBody>
      </p:sp>
      <p:sp>
        <p:nvSpPr>
          <p:cNvPr id="23" name="文本框 22"/>
          <p:cNvSpPr txBox="1"/>
          <p:nvPr>
            <p:custDataLst>
              <p:tags r:id="rId5"/>
            </p:custDataLst>
          </p:nvPr>
        </p:nvSpPr>
        <p:spPr>
          <a:xfrm>
            <a:off x="1290955" y="5319395"/>
            <a:ext cx="4347210" cy="521970"/>
          </a:xfrm>
          <a:prstGeom prst="rect">
            <a:avLst/>
          </a:prstGeom>
        </p:spPr>
        <p:txBody>
          <a:bodyPr wrap="square">
            <a:spAutoFit/>
          </a:bodyPr>
          <a:p>
            <a:pPr marL="0" indent="0"/>
            <a:r>
              <a:rPr lang="en-US" altLang="zh-CN" sz="2800" b="0" i="0">
                <a:solidFill>
                  <a:srgbClr val="101828"/>
                </a:solidFill>
                <a:latin typeface="ui-sans-serif"/>
                <a:ea typeface="ui-sans-serif"/>
              </a:rPr>
              <a:t>Tutorial Generation</a:t>
            </a:r>
            <a:endParaRPr lang="en-US" altLang="zh-CN" sz="2800" b="0" i="0">
              <a:solidFill>
                <a:srgbClr val="101828"/>
              </a:solidFill>
              <a:latin typeface="ui-sans-serif"/>
              <a:ea typeface="ui-sans-serif"/>
            </a:endParaRPr>
          </a:p>
        </p:txBody>
      </p:sp>
      <p:sp>
        <p:nvSpPr>
          <p:cNvPr id="24" name="文本框 23"/>
          <p:cNvSpPr txBox="1"/>
          <p:nvPr>
            <p:custDataLst>
              <p:tags r:id="rId6"/>
            </p:custDataLst>
          </p:nvPr>
        </p:nvSpPr>
        <p:spPr>
          <a:xfrm>
            <a:off x="7138670" y="4539615"/>
            <a:ext cx="3934460" cy="521970"/>
          </a:xfrm>
          <a:prstGeom prst="rect">
            <a:avLst/>
          </a:prstGeom>
        </p:spPr>
        <p:txBody>
          <a:bodyPr wrap="square">
            <a:spAutoFit/>
          </a:bodyPr>
          <a:p>
            <a:pPr marL="0" indent="0"/>
            <a:r>
              <a:rPr lang="en-US" altLang="zh-CN" sz="2800" b="0" i="0">
                <a:solidFill>
                  <a:srgbClr val="101828"/>
                </a:solidFill>
                <a:latin typeface="ui-sans-serif"/>
                <a:ea typeface="ui-sans-serif"/>
              </a:rPr>
              <a:t>Unit Test Generation</a:t>
            </a:r>
            <a:endParaRPr lang="en-US" altLang="zh-CN" sz="2800" b="0" i="0">
              <a:solidFill>
                <a:srgbClr val="101828"/>
              </a:solidFill>
              <a:latin typeface="ui-sans-serif"/>
              <a:ea typeface="ui-sans-serif"/>
            </a:endParaRPr>
          </a:p>
        </p:txBody>
      </p:sp>
      <p:sp>
        <p:nvSpPr>
          <p:cNvPr id="2" name="文本框 1"/>
          <p:cNvSpPr txBox="1"/>
          <p:nvPr>
            <p:custDataLst>
              <p:tags r:id="rId7"/>
            </p:custDataLst>
          </p:nvPr>
        </p:nvSpPr>
        <p:spPr>
          <a:xfrm>
            <a:off x="558800" y="477203"/>
            <a:ext cx="5080000" cy="583565"/>
          </a:xfrm>
          <a:prstGeom prst="rect">
            <a:avLst/>
          </a:prstGeom>
        </p:spPr>
        <p:txBody>
          <a:bodyPr>
            <a:spAutoFit/>
          </a:bodyPr>
          <a:p>
            <a:pPr marL="0" indent="0"/>
            <a:r>
              <a:rPr lang="en-US" altLang="zh-CN" sz="3200" b="1" i="0">
                <a:solidFill>
                  <a:srgbClr val="101828"/>
                </a:solidFill>
                <a:effectLst>
                  <a:outerShdw blurRad="38100" dist="38100" dir="2700000" algn="tl">
                    <a:srgbClr val="000000">
                      <a:alpha val="43137"/>
                    </a:srgbClr>
                  </a:outerShdw>
                </a:effectLst>
                <a:latin typeface="+mj-lt"/>
                <a:ea typeface="ui-sans-serif"/>
                <a:cs typeface="+mj-lt"/>
              </a:rPr>
              <a:t>Future Ideas</a:t>
            </a:r>
            <a:endParaRPr lang="en-US" altLang="zh-CN" sz="3200" b="1" i="0">
              <a:solidFill>
                <a:srgbClr val="101828"/>
              </a:solidFill>
              <a:effectLst>
                <a:outerShdw blurRad="38100" dist="38100" dir="2700000" algn="tl">
                  <a:srgbClr val="000000">
                    <a:alpha val="43137"/>
                  </a:srgbClr>
                </a:outerShdw>
              </a:effectLst>
              <a:latin typeface="+mj-lt"/>
              <a:ea typeface="ui-sans-serif"/>
              <a:cs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b="1"/>
              <a:t>Thanks!</a:t>
            </a:r>
            <a:endParaRPr lang="en-US" altLang="zh-CN" b="1"/>
          </a:p>
        </p:txBody>
      </p:sp>
      <p:sp>
        <p:nvSpPr>
          <p:cNvPr id="4" name="文本框 3"/>
          <p:cNvSpPr txBox="1"/>
          <p:nvPr>
            <p:custDataLst>
              <p:tags r:id="rId1"/>
            </p:custDataLst>
          </p:nvPr>
        </p:nvSpPr>
        <p:spPr>
          <a:xfrm>
            <a:off x="4257675" y="3657600"/>
            <a:ext cx="3676650" cy="368300"/>
          </a:xfrm>
          <a:prstGeom prst="rect">
            <a:avLst/>
          </a:prstGeom>
          <a:noFill/>
        </p:spPr>
        <p:txBody>
          <a:bodyPr wrap="square" rtlCol="0">
            <a:spAutoFit/>
          </a:bodyPr>
          <a:p>
            <a:pPr algn="ctr"/>
            <a:r>
              <a:rPr lang="en-US" altLang="zh-CN"/>
              <a:t>Open to any questions</a:t>
            </a:r>
            <a:endParaRPr lang="en-US" altLang="zh-CN"/>
          </a:p>
        </p:txBody>
      </p:sp>
      <p:sp>
        <p:nvSpPr>
          <p:cNvPr id="7" name="文本框 6"/>
          <p:cNvSpPr txBox="1"/>
          <p:nvPr>
            <p:custDataLst>
              <p:tags r:id="rId2"/>
            </p:custDataLst>
          </p:nvPr>
        </p:nvSpPr>
        <p:spPr>
          <a:xfrm>
            <a:off x="7737475" y="5027295"/>
            <a:ext cx="3676650" cy="368300"/>
          </a:xfrm>
          <a:prstGeom prst="rect">
            <a:avLst/>
          </a:prstGeom>
          <a:noFill/>
        </p:spPr>
        <p:txBody>
          <a:bodyPr wrap="square" rtlCol="0">
            <a:spAutoFit/>
          </a:bodyPr>
          <a:p>
            <a:pPr algn="ctr"/>
            <a:r>
              <a:rPr lang="en-US" altLang="zh-CN"/>
              <a:t>-- </a:t>
            </a:r>
            <a:r>
              <a:rPr lang="en-US" altLang="zh-CN">
                <a:sym typeface="+mn-ea"/>
              </a:rPr>
              <a:t>Qinyu</a:t>
            </a:r>
            <a:r>
              <a:rPr lang="en-US" altLang="zh-CN">
                <a:sym typeface="+mn-ea"/>
              </a:rPr>
              <a:t> (“Logic”) </a:t>
            </a:r>
            <a:r>
              <a:rPr lang="en-US" altLang="zh-CN">
                <a:sym typeface="+mn-ea"/>
              </a:rPr>
              <a:t>Luo  Nov. 2024</a:t>
            </a:r>
            <a:endParaRPr lang="en-US" altLang="zh-CN"/>
          </a:p>
        </p:txBody>
      </p:sp>
      <p:sp>
        <p:nvSpPr>
          <p:cNvPr id="8" name="文本框 7"/>
          <p:cNvSpPr txBox="1"/>
          <p:nvPr>
            <p:custDataLst>
              <p:tags r:id="rId3"/>
            </p:custDataLst>
          </p:nvPr>
        </p:nvSpPr>
        <p:spPr>
          <a:xfrm>
            <a:off x="7307580" y="5481955"/>
            <a:ext cx="4064000" cy="645795"/>
          </a:xfrm>
          <a:prstGeom prst="rect">
            <a:avLst/>
          </a:prstGeom>
          <a:noFill/>
        </p:spPr>
        <p:txBody>
          <a:bodyPr wrap="square" rtlCol="0">
            <a:noAutofit/>
          </a:bodyPr>
          <a:p>
            <a:pPr algn="r"/>
            <a:r>
              <a:rPr lang="en-US" altLang="zh-CN">
                <a:sym typeface="+mn-ea"/>
              </a:rPr>
              <a:t>Email:     qinyuluo123@gmail.com</a:t>
            </a:r>
            <a:endParaRPr lang="en-US" altLang="zh-CN"/>
          </a:p>
          <a:p>
            <a:pPr algn="r"/>
            <a:r>
              <a:rPr lang="en-US" altLang="zh-CN">
                <a:sym typeface="+mn-ea"/>
              </a:rPr>
              <a:t>qluo8@jh.edu</a:t>
            </a:r>
            <a:endParaRPr lang="en-US" altLang="zh-CN"/>
          </a:p>
          <a:p>
            <a:endParaRPr lang="zh-CN" altLang="en-US"/>
          </a:p>
        </p:txBody>
      </p:sp>
      <p:pic>
        <p:nvPicPr>
          <p:cNvPr id="9" name="图片 8" descr="e5a6d2c0022f73fde63460b76df63ff3"/>
          <p:cNvPicPr>
            <a:picLocks noChangeAspect="1"/>
          </p:cNvPicPr>
          <p:nvPr>
            <p:custDataLst>
              <p:tags r:id="rId4"/>
            </p:custDataLst>
          </p:nvPr>
        </p:nvPicPr>
        <p:blipFill>
          <a:blip r:embed="rId5"/>
          <a:stretch>
            <a:fillRect/>
          </a:stretch>
        </p:blipFill>
        <p:spPr>
          <a:xfrm>
            <a:off x="390525" y="209550"/>
            <a:ext cx="1132205" cy="1137285"/>
          </a:xfrm>
          <a:prstGeom prst="rect">
            <a:avLst/>
          </a:prstGeom>
        </p:spPr>
      </p:pic>
      <p:pic>
        <p:nvPicPr>
          <p:cNvPr id="10" name="图片 9" descr="THUNLP实验室"/>
          <p:cNvPicPr>
            <a:picLocks noChangeAspect="1"/>
          </p:cNvPicPr>
          <p:nvPr>
            <p:custDataLst>
              <p:tags r:id="rId6"/>
            </p:custDataLst>
          </p:nvPr>
        </p:nvPicPr>
        <p:blipFill>
          <a:blip r:embed="rId7"/>
          <a:stretch>
            <a:fillRect/>
          </a:stretch>
        </p:blipFill>
        <p:spPr>
          <a:xfrm>
            <a:off x="10671175" y="209550"/>
            <a:ext cx="1240790" cy="1101090"/>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457835" y="5252720"/>
            <a:ext cx="1101090" cy="1100455"/>
          </a:xfrm>
          <a:prstGeom prst="rect">
            <a:avLst/>
          </a:prstGeom>
        </p:spPr>
      </p:pic>
      <p:pic>
        <p:nvPicPr>
          <p:cNvPr id="12" name="图片 11"/>
          <p:cNvPicPr>
            <a:picLocks noChangeAspect="1"/>
          </p:cNvPicPr>
          <p:nvPr>
            <p:custDataLst>
              <p:tags r:id="rId10"/>
            </p:custDataLst>
          </p:nvPr>
        </p:nvPicPr>
        <p:blipFill>
          <a:blip r:embed="rId11"/>
          <a:stretch>
            <a:fillRect/>
          </a:stretch>
        </p:blipFill>
        <p:spPr>
          <a:xfrm>
            <a:off x="1943735" y="5253990"/>
            <a:ext cx="1089660" cy="1101090"/>
          </a:xfrm>
          <a:prstGeom prst="rect">
            <a:avLst/>
          </a:prstGeom>
        </p:spPr>
      </p:pic>
      <p:pic>
        <p:nvPicPr>
          <p:cNvPr id="1026" name="Picture 2"/>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rcRect/>
          <a:stretch>
            <a:fillRect/>
          </a:stretch>
        </p:blipFill>
        <p:spPr bwMode="auto">
          <a:xfrm>
            <a:off x="3488055" y="5253990"/>
            <a:ext cx="1101090" cy="1101090"/>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custDataLst>
              <p:tags r:id="rId14"/>
            </p:custDataLst>
          </p:nvPr>
        </p:nvSpPr>
        <p:spPr>
          <a:xfrm>
            <a:off x="309880" y="4824095"/>
            <a:ext cx="1397635" cy="368300"/>
          </a:xfrm>
          <a:prstGeom prst="rect">
            <a:avLst/>
          </a:prstGeom>
          <a:noFill/>
        </p:spPr>
        <p:txBody>
          <a:bodyPr wrap="square" rtlCol="0">
            <a:spAutoFit/>
          </a:bodyPr>
          <a:lstStyle/>
          <a:p>
            <a:pPr algn="ctr"/>
            <a:r>
              <a:rPr lang="en-US" dirty="0">
                <a:solidFill>
                  <a:schemeClr val="tx1"/>
                </a:solidFill>
                <a:latin typeface="Times New Roman" panose="02020603050405020304" pitchFamily="18" charset="0"/>
                <a:ea typeface="微软雅黑" charset="-122"/>
                <a:cs typeface="Times New Roman" panose="02020603050405020304" pitchFamily="18" charset="0"/>
              </a:rPr>
              <a:t>Project </a:t>
            </a:r>
            <a:r>
              <a:rPr lang="en-US" altLang="zh-CN" dirty="0">
                <a:solidFill>
                  <a:schemeClr val="tx1"/>
                </a:solidFill>
                <a:latin typeface="Times New Roman" panose="02020603050405020304" pitchFamily="18" charset="0"/>
                <a:ea typeface="微软雅黑" charset="-122"/>
                <a:cs typeface="Times New Roman" panose="02020603050405020304" pitchFamily="18" charset="0"/>
              </a:rPr>
              <a:t>Link</a:t>
            </a:r>
            <a:endParaRPr lang="en-US" altLang="zh-CN" dirty="0">
              <a:solidFill>
                <a:schemeClr val="tx1"/>
              </a:solidFill>
              <a:latin typeface="Times New Roman" panose="02020603050405020304" pitchFamily="18" charset="0"/>
              <a:ea typeface="微软雅黑" charset="-122"/>
              <a:cs typeface="Times New Roman" panose="02020603050405020304" pitchFamily="18" charset="0"/>
            </a:endParaRPr>
          </a:p>
        </p:txBody>
      </p:sp>
      <p:sp>
        <p:nvSpPr>
          <p:cNvPr id="17" name="文本框 6"/>
          <p:cNvSpPr txBox="1"/>
          <p:nvPr>
            <p:custDataLst>
              <p:tags r:id="rId15"/>
            </p:custDataLst>
          </p:nvPr>
        </p:nvSpPr>
        <p:spPr>
          <a:xfrm>
            <a:off x="2037715" y="4824095"/>
            <a:ext cx="893445" cy="368300"/>
          </a:xfrm>
          <a:prstGeom prst="rect">
            <a:avLst/>
          </a:prstGeom>
          <a:noFill/>
        </p:spPr>
        <p:txBody>
          <a:bodyPr wrap="square" rtlCol="0">
            <a:spAutoFit/>
          </a:bodyPr>
          <a:lstStyle/>
          <a:p>
            <a:pPr algn="ctr"/>
            <a:r>
              <a:rPr lang="en-US" dirty="0" err="1">
                <a:solidFill>
                  <a:schemeClr val="tx1"/>
                </a:solidFill>
                <a:latin typeface="Times New Roman" panose="02020603050405020304" pitchFamily="18" charset="0"/>
                <a:ea typeface="微软雅黑" charset="-122"/>
                <a:cs typeface="Times New Roman" panose="02020603050405020304" pitchFamily="18" charset="0"/>
              </a:rPr>
              <a:t>Paper</a:t>
            </a:r>
            <a:endParaRPr lang="en-US" dirty="0">
              <a:solidFill>
                <a:schemeClr val="tx1"/>
              </a:solidFill>
              <a:latin typeface="Times New Roman" panose="02020603050405020304" pitchFamily="18" charset="0"/>
              <a:ea typeface="微软雅黑" charset="-122"/>
              <a:cs typeface="Times New Roman" panose="02020603050405020304" pitchFamily="18" charset="0"/>
            </a:endParaRPr>
          </a:p>
        </p:txBody>
      </p:sp>
      <p:sp>
        <p:nvSpPr>
          <p:cNvPr id="18" name="文本框 6"/>
          <p:cNvSpPr txBox="1"/>
          <p:nvPr>
            <p:custDataLst>
              <p:tags r:id="rId16"/>
            </p:custDataLst>
          </p:nvPr>
        </p:nvSpPr>
        <p:spPr>
          <a:xfrm>
            <a:off x="3418205" y="4825365"/>
            <a:ext cx="1240790" cy="368300"/>
          </a:xfrm>
          <a:prstGeom prst="rect">
            <a:avLst/>
          </a:prstGeom>
          <a:noFill/>
        </p:spPr>
        <p:txBody>
          <a:bodyPr wrap="square" rtlCol="0">
            <a:spAutoFit/>
          </a:bodyPr>
          <a:lstStyle/>
          <a:p>
            <a:pPr algn="ctr"/>
            <a:r>
              <a:rPr lang="en-US" altLang="zh-CN" dirty="0">
                <a:solidFill>
                  <a:schemeClr val="tx1"/>
                </a:solidFill>
                <a:latin typeface="Times New Roman" panose="02020603050405020304" pitchFamily="18" charset="0"/>
                <a:ea typeface="微软雅黑" charset="-122"/>
                <a:cs typeface="Times New Roman" panose="02020603050405020304" pitchFamily="18" charset="0"/>
              </a:rPr>
              <a:t>THUNLP</a:t>
            </a:r>
            <a:endParaRPr lang="zh-CN" altLang="en-US" dirty="0">
              <a:solidFill>
                <a:schemeClr val="tx1"/>
              </a:solidFill>
              <a:latin typeface="Times New Roman" panose="02020603050405020304" pitchFamily="18" charset="0"/>
              <a:ea typeface="微软雅黑"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58800" y="477203"/>
            <a:ext cx="5080000" cy="521970"/>
          </a:xfrm>
          <a:prstGeom prst="rect">
            <a:avLst/>
          </a:prstGeom>
        </p:spPr>
        <p:txBody>
          <a:bodyPr>
            <a:spAutoFit/>
          </a:bodyPr>
          <a:p>
            <a:pPr marL="0" indent="0"/>
            <a:r>
              <a:rPr lang="en-US" altLang="zh-CN" sz="2800" b="0" i="0">
                <a:solidFill>
                  <a:srgbClr val="101828"/>
                </a:solidFill>
                <a:latin typeface="ui-sans-serif"/>
                <a:ea typeface="ui-sans-serif"/>
              </a:rPr>
              <a:t>Documentation Engineer</a:t>
            </a:r>
            <a:endParaRPr lang="en-US" altLang="zh-CN" sz="2800" b="0" i="0">
              <a:solidFill>
                <a:srgbClr val="101828"/>
              </a:solidFill>
              <a:latin typeface="ui-sans-serif"/>
              <a:ea typeface="ui-sans-serif"/>
            </a:endParaRPr>
          </a:p>
        </p:txBody>
      </p:sp>
      <p:sp>
        <p:nvSpPr>
          <p:cNvPr id="4" name="文本框 3"/>
          <p:cNvSpPr txBox="1"/>
          <p:nvPr>
            <p:custDataLst>
              <p:tags r:id="rId1"/>
            </p:custDataLst>
          </p:nvPr>
        </p:nvSpPr>
        <p:spPr>
          <a:xfrm>
            <a:off x="558800" y="1126490"/>
            <a:ext cx="7352030" cy="398780"/>
          </a:xfrm>
          <a:prstGeom prst="rect">
            <a:avLst/>
          </a:prstGeom>
        </p:spPr>
        <p:txBody>
          <a:bodyPr wrap="square">
            <a:spAutoFit/>
          </a:bodyPr>
          <a:p>
            <a:pPr marL="0" indent="0"/>
            <a:r>
              <a:rPr lang="en-US" altLang="zh-CN" sz="2000" i="1">
                <a:solidFill>
                  <a:srgbClr val="101828"/>
                </a:solidFill>
                <a:latin typeface="ui-sans-serif"/>
                <a:ea typeface="ui-sans-serif"/>
              </a:rPr>
              <a:t>It’s hard work but super important...</a:t>
            </a:r>
            <a:endParaRPr lang="en-US" altLang="zh-CN" sz="2000" i="1">
              <a:solidFill>
                <a:srgbClr val="101828"/>
              </a:solidFill>
              <a:latin typeface="ui-sans-serif"/>
              <a:ea typeface="ui-sans-serif"/>
            </a:endParaRPr>
          </a:p>
        </p:txBody>
      </p:sp>
      <p:sp>
        <p:nvSpPr>
          <p:cNvPr id="5" name="文本框 4"/>
          <p:cNvSpPr txBox="1"/>
          <p:nvPr/>
        </p:nvSpPr>
        <p:spPr>
          <a:xfrm>
            <a:off x="6690360" y="1126490"/>
            <a:ext cx="3902075" cy="1476375"/>
          </a:xfrm>
          <a:prstGeom prst="rect">
            <a:avLst/>
          </a:prstGeom>
        </p:spPr>
        <p:txBody>
          <a:bodyPr wrap="square">
            <a:spAutoFit/>
          </a:bodyPr>
          <a:p>
            <a:pPr marL="0" indent="0">
              <a:lnSpc>
                <a:spcPct val="150000"/>
              </a:lnSpc>
            </a:pPr>
            <a:r>
              <a:rPr lang="en-US" altLang="zh-CN" sz="2000" b="0" i="0">
                <a:solidFill>
                  <a:srgbClr val="101828"/>
                </a:solidFill>
                <a:effectLst>
                  <a:outerShdw blurRad="38100" dist="38100" dir="2700000" algn="tl">
                    <a:srgbClr val="000000">
                      <a:alpha val="43137"/>
                    </a:srgbClr>
                  </a:outerShdw>
                </a:effectLst>
                <a:latin typeface="ui-sans-serif"/>
                <a:ea typeface="ui-sans-serif"/>
              </a:rPr>
              <a:t>Creating, Managing, and Maintaining technical documentation...</a:t>
            </a:r>
            <a:endParaRPr lang="en-US" altLang="zh-CN" sz="2000" b="0" i="0">
              <a:solidFill>
                <a:srgbClr val="101828"/>
              </a:solidFill>
              <a:effectLst>
                <a:outerShdw blurRad="38100" dist="38100" dir="2700000" algn="tl">
                  <a:srgbClr val="000000">
                    <a:alpha val="43137"/>
                  </a:srgbClr>
                </a:outerShdw>
              </a:effectLst>
              <a:latin typeface="ui-sans-serif"/>
              <a:ea typeface="ui-sans-serif"/>
            </a:endParaRPr>
          </a:p>
        </p:txBody>
      </p:sp>
      <p:pic>
        <p:nvPicPr>
          <p:cNvPr id="6" name="图片 5" descr="/Users/logic/Library/Containers/com.kingsoft.wpsoffice.mac/Data/tmp/kaimatting/20240922012643/output_aiMatting_20240922012714.pngoutput_aiMatting_20240922012714"/>
          <p:cNvPicPr>
            <a:picLocks noChangeAspect="1"/>
          </p:cNvPicPr>
          <p:nvPr>
            <p:custDataLst>
              <p:tags r:id="rId2"/>
            </p:custDataLst>
          </p:nvPr>
        </p:nvPicPr>
        <p:blipFill>
          <a:blip r:embed="rId3"/>
          <a:stretch>
            <a:fillRect/>
          </a:stretch>
        </p:blipFill>
        <p:spPr>
          <a:xfrm>
            <a:off x="731520" y="1945640"/>
            <a:ext cx="4733925" cy="4201795"/>
          </a:xfrm>
          <a:prstGeom prst="rect">
            <a:avLst/>
          </a:prstGeom>
        </p:spPr>
      </p:pic>
      <p:sp>
        <p:nvSpPr>
          <p:cNvPr id="9" name="文本框 8"/>
          <p:cNvSpPr txBox="1"/>
          <p:nvPr>
            <p:custDataLst>
              <p:tags r:id="rId4"/>
            </p:custDataLst>
          </p:nvPr>
        </p:nvSpPr>
        <p:spPr>
          <a:xfrm>
            <a:off x="6817360" y="3308350"/>
            <a:ext cx="3902075" cy="1476375"/>
          </a:xfrm>
          <a:prstGeom prst="rect">
            <a:avLst/>
          </a:prstGeom>
        </p:spPr>
        <p:txBody>
          <a:bodyPr wrap="square">
            <a:spAutoFit/>
          </a:bodyPr>
          <a:p>
            <a:pPr marL="0" indent="0">
              <a:lnSpc>
                <a:spcPct val="150000"/>
              </a:lnSpc>
            </a:pPr>
            <a:r>
              <a:rPr lang="en-US" altLang="zh-CN" sz="2000" b="0" i="0">
                <a:solidFill>
                  <a:srgbClr val="101828"/>
                </a:solidFill>
                <a:effectLst>
                  <a:outerShdw blurRad="38100" dist="38100" dir="2700000" algn="tl">
                    <a:srgbClr val="000000">
                      <a:alpha val="43137"/>
                    </a:srgbClr>
                  </a:outerShdw>
                </a:effectLst>
                <a:latin typeface="ui-sans-serif"/>
                <a:ea typeface="ui-sans-serif"/>
              </a:rPr>
              <a:t>Collaborate with product managers, developers, and other team members</a:t>
            </a:r>
            <a:endParaRPr lang="en-US" altLang="zh-CN" sz="2000" b="0" i="0">
              <a:solidFill>
                <a:srgbClr val="101828"/>
              </a:solidFill>
              <a:effectLst>
                <a:outerShdw blurRad="38100" dist="38100" dir="2700000" algn="tl">
                  <a:srgbClr val="000000">
                    <a:alpha val="43137"/>
                  </a:srgbClr>
                </a:outerShdw>
              </a:effectLst>
              <a:latin typeface="ui-sans-serif"/>
              <a:ea typeface="ui-sans-serif"/>
            </a:endParaRPr>
          </a:p>
        </p:txBody>
      </p:sp>
      <p:cxnSp>
        <p:nvCxnSpPr>
          <p:cNvPr id="10" name="直接箭头连接符 9"/>
          <p:cNvCxnSpPr>
            <a:endCxn id="5" idx="1"/>
          </p:cNvCxnSpPr>
          <p:nvPr/>
        </p:nvCxnSpPr>
        <p:spPr>
          <a:xfrm flipV="1">
            <a:off x="4900295" y="1864995"/>
            <a:ext cx="1790065" cy="1105535"/>
          </a:xfrm>
          <a:prstGeom prst="straightConnector1">
            <a:avLst/>
          </a:prstGeom>
          <a:ln w="28575">
            <a:tailEnd type="arrow" w="med" len="med"/>
          </a:ln>
        </p:spPr>
        <p:style>
          <a:lnRef idx="2">
            <a:prstClr val="black"/>
          </a:lnRef>
          <a:fillRef idx="0">
            <a:prstClr val="black"/>
          </a:fillRef>
          <a:effectRef idx="1">
            <a:prstClr val="black"/>
          </a:effectRef>
          <a:fontRef idx="minor">
            <a:schemeClr val="tx1"/>
          </a:fontRef>
        </p:style>
      </p:cxnSp>
      <p:cxnSp>
        <p:nvCxnSpPr>
          <p:cNvPr id="11" name="直接箭头连接符 10"/>
          <p:cNvCxnSpPr>
            <a:endCxn id="9" idx="1"/>
          </p:cNvCxnSpPr>
          <p:nvPr>
            <p:custDataLst>
              <p:tags r:id="rId5"/>
            </p:custDataLst>
          </p:nvPr>
        </p:nvCxnSpPr>
        <p:spPr>
          <a:xfrm>
            <a:off x="4983480" y="3576955"/>
            <a:ext cx="1833880" cy="469900"/>
          </a:xfrm>
          <a:prstGeom prst="straightConnector1">
            <a:avLst/>
          </a:prstGeom>
          <a:ln w="28575">
            <a:tailEnd type="arrow" w="med" len="med"/>
          </a:ln>
        </p:spPr>
        <p:style>
          <a:lnRef idx="2">
            <a:prstClr val="black"/>
          </a:lnRef>
          <a:fillRef idx="0">
            <a:prstClr val="black"/>
          </a:fillRef>
          <a:effectRef idx="1">
            <a:prstClr val="black"/>
          </a:effectRef>
          <a:fontRef idx="minor">
            <a:schemeClr val="tx1"/>
          </a:fontRef>
        </p:style>
      </p:cxnSp>
      <p:pic>
        <p:nvPicPr>
          <p:cNvPr id="12" name="图片 11"/>
          <p:cNvPicPr>
            <a:picLocks noChangeAspect="1"/>
          </p:cNvPicPr>
          <p:nvPr/>
        </p:nvPicPr>
        <p:blipFill>
          <a:blip r:embed="rId6"/>
          <a:stretch>
            <a:fillRect/>
          </a:stretch>
        </p:blipFill>
        <p:spPr>
          <a:xfrm>
            <a:off x="6258560" y="5252085"/>
            <a:ext cx="1038860" cy="1038860"/>
          </a:xfrm>
          <a:prstGeom prst="rect">
            <a:avLst/>
          </a:prstGeom>
        </p:spPr>
      </p:pic>
      <p:pic>
        <p:nvPicPr>
          <p:cNvPr id="13" name="图片 12"/>
          <p:cNvPicPr>
            <a:picLocks noChangeAspect="1"/>
          </p:cNvPicPr>
          <p:nvPr/>
        </p:nvPicPr>
        <p:blipFill>
          <a:blip r:embed="rId7"/>
          <a:srcRect l="31241" t="23963" r="28536" b="24000"/>
          <a:stretch>
            <a:fillRect/>
          </a:stretch>
        </p:blipFill>
        <p:spPr>
          <a:xfrm>
            <a:off x="7409815" y="5335270"/>
            <a:ext cx="915670" cy="892175"/>
          </a:xfrm>
          <a:prstGeom prst="rect">
            <a:avLst/>
          </a:prstGeom>
        </p:spPr>
      </p:pic>
      <p:pic>
        <p:nvPicPr>
          <p:cNvPr id="15" name="图片 14" descr="/Users/logic/Library/Containers/com.kingsoft.wpsoffice.mac/Data/tmp/kaimatting/20240922013138/output_aiMatting_20240922013148.pngoutput_aiMatting_20240922013148"/>
          <p:cNvPicPr>
            <a:picLocks noChangeAspect="1"/>
          </p:cNvPicPr>
          <p:nvPr/>
        </p:nvPicPr>
        <p:blipFill>
          <a:blip r:embed="rId8"/>
          <a:stretch>
            <a:fillRect/>
          </a:stretch>
        </p:blipFill>
        <p:spPr>
          <a:xfrm>
            <a:off x="8325485" y="5051425"/>
            <a:ext cx="1262380" cy="1262380"/>
          </a:xfrm>
          <a:prstGeom prst="rect">
            <a:avLst/>
          </a:prstGeom>
        </p:spPr>
      </p:pic>
      <p:pic>
        <p:nvPicPr>
          <p:cNvPr id="18" name="图片 17" descr="/Users/logic/Library/Containers/com.kingsoft.wpsoffice.mac/Data/tmp/kaimatting/20240922013316/output_aiMatting_20240922013341.pngoutput_aiMatting_20240922013341"/>
          <p:cNvPicPr>
            <a:picLocks noChangeAspect="1"/>
          </p:cNvPicPr>
          <p:nvPr/>
        </p:nvPicPr>
        <p:blipFill>
          <a:blip r:embed="rId9"/>
          <a:stretch>
            <a:fillRect/>
          </a:stretch>
        </p:blipFill>
        <p:spPr>
          <a:xfrm>
            <a:off x="9513570" y="4949825"/>
            <a:ext cx="1539240" cy="1689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custDataLst>
              <p:tags r:id="rId1"/>
            </p:custDataLst>
          </p:nvPr>
        </p:nvSpPr>
        <p:spPr>
          <a:xfrm>
            <a:off x="1369695" y="2400935"/>
            <a:ext cx="9451975" cy="1028065"/>
          </a:xfrm>
          <a:prstGeom prst="rect">
            <a:avLst/>
          </a:prstGeom>
        </p:spPr>
        <p:txBody>
          <a:bodyPr vert="horz" lIns="91440" tIns="45720" rIns="91440" bIns="45720" rtlCol="0" anchor="b">
            <a:normAutofit fontScale="60000"/>
          </a:bodyPr>
          <a:lstStyle>
            <a:lvl1pPr algn="ctr" defTabSz="914400" rtl="0" eaLnBrk="1" latinLnBrk="0" hangingPunct="1">
              <a:lnSpc>
                <a:spcPct val="130000"/>
              </a:lnSpc>
              <a:spcBef>
                <a:spcPct val="0"/>
              </a:spcBef>
              <a:buNone/>
              <a:defRPr sz="6000" kern="1200">
                <a:solidFill>
                  <a:schemeClr val="tx1"/>
                </a:solidFill>
                <a:effectLst/>
                <a:latin typeface="+mj-lt"/>
                <a:ea typeface="+mj-ea"/>
                <a:cs typeface="+mj-cs"/>
              </a:defRPr>
            </a:lvl1pPr>
          </a:lstStyle>
          <a:p>
            <a:r>
              <a:rPr lang="en-US" altLang="zh-CN" dirty="0">
                <a:effectLst/>
              </a:rPr>
              <a:t>Can we build an AI Document Engineer ?</a:t>
            </a:r>
            <a:endParaRPr lang="en-US" altLang="zh-CN" b="1" dirty="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58800" y="477203"/>
            <a:ext cx="5080000" cy="583565"/>
          </a:xfrm>
          <a:prstGeom prst="rect">
            <a:avLst/>
          </a:prstGeom>
        </p:spPr>
        <p:txBody>
          <a:bodyPr>
            <a:spAutoFit/>
          </a:bodyPr>
          <a:p>
            <a:pPr marL="0" indent="0"/>
            <a:r>
              <a:rPr lang="en-US" altLang="zh-CN" sz="3200" b="1" i="0">
                <a:solidFill>
                  <a:srgbClr val="101828"/>
                </a:solidFill>
                <a:effectLst>
                  <a:outerShdw blurRad="38100" dist="38100" dir="2700000" algn="tl">
                    <a:srgbClr val="000000">
                      <a:alpha val="43137"/>
                    </a:srgbClr>
                  </a:outerShdw>
                </a:effectLst>
                <a:latin typeface="+mj-lt"/>
                <a:ea typeface="ui-sans-serif"/>
                <a:cs typeface="+mj-lt"/>
              </a:rPr>
              <a:t>Goals</a:t>
            </a:r>
            <a:endParaRPr lang="en-US" altLang="zh-CN" sz="3200" b="1" i="0">
              <a:solidFill>
                <a:srgbClr val="101828"/>
              </a:solidFill>
              <a:effectLst>
                <a:outerShdw blurRad="38100" dist="38100" dir="2700000" algn="tl">
                  <a:srgbClr val="000000">
                    <a:alpha val="43137"/>
                  </a:srgbClr>
                </a:outerShdw>
              </a:effectLst>
              <a:latin typeface="+mj-lt"/>
              <a:ea typeface="ui-sans-serif"/>
              <a:cs typeface="+mj-lt"/>
            </a:endParaRPr>
          </a:p>
        </p:txBody>
      </p:sp>
      <p:sp>
        <p:nvSpPr>
          <p:cNvPr id="8" name="文本框 7"/>
          <p:cNvSpPr txBox="1"/>
          <p:nvPr>
            <p:custDataLst>
              <p:tags r:id="rId2"/>
            </p:custDataLst>
          </p:nvPr>
        </p:nvSpPr>
        <p:spPr>
          <a:xfrm>
            <a:off x="1351280" y="1839595"/>
            <a:ext cx="4577715" cy="521970"/>
          </a:xfrm>
          <a:prstGeom prst="rect">
            <a:avLst/>
          </a:prstGeom>
        </p:spPr>
        <p:txBody>
          <a:bodyPr wrap="square">
            <a:spAutoFit/>
          </a:bodyPr>
          <a:p>
            <a:pPr marL="0" indent="0"/>
            <a:r>
              <a:rPr lang="en-US" altLang="zh-CN" sz="2800" b="0" i="0">
                <a:solidFill>
                  <a:srgbClr val="101828"/>
                </a:solidFill>
                <a:latin typeface="ui-sans-serif"/>
                <a:ea typeface="ui-sans-serif"/>
              </a:rPr>
              <a:t>Clarity and Simplicity</a:t>
            </a:r>
            <a:endParaRPr lang="en-US" altLang="zh-CN" sz="2800" b="0" i="0">
              <a:solidFill>
                <a:srgbClr val="101828"/>
              </a:solidFill>
              <a:latin typeface="ui-sans-serif"/>
              <a:ea typeface="ui-sans-serif"/>
            </a:endParaRPr>
          </a:p>
        </p:txBody>
      </p:sp>
      <p:sp>
        <p:nvSpPr>
          <p:cNvPr id="16" name="文本框 15"/>
          <p:cNvSpPr txBox="1"/>
          <p:nvPr>
            <p:custDataLst>
              <p:tags r:id="rId3"/>
            </p:custDataLst>
          </p:nvPr>
        </p:nvSpPr>
        <p:spPr>
          <a:xfrm>
            <a:off x="1248410" y="4017645"/>
            <a:ext cx="2967355" cy="521970"/>
          </a:xfrm>
          <a:prstGeom prst="rect">
            <a:avLst/>
          </a:prstGeom>
        </p:spPr>
        <p:txBody>
          <a:bodyPr wrap="square">
            <a:spAutoFit/>
          </a:bodyPr>
          <a:p>
            <a:pPr marL="0" indent="0"/>
            <a:r>
              <a:rPr lang="en-US" altLang="zh-CN" sz="2800" b="0" i="0">
                <a:solidFill>
                  <a:srgbClr val="101828"/>
                </a:solidFill>
                <a:latin typeface="ui-sans-serif"/>
                <a:ea typeface="ui-sans-serif"/>
              </a:rPr>
              <a:t>Well Structured</a:t>
            </a:r>
            <a:endParaRPr lang="en-US" altLang="zh-CN" sz="2800" b="0" i="0">
              <a:solidFill>
                <a:srgbClr val="101828"/>
              </a:solidFill>
              <a:latin typeface="ui-sans-serif"/>
              <a:ea typeface="ui-sans-serif"/>
            </a:endParaRPr>
          </a:p>
        </p:txBody>
      </p:sp>
      <p:sp>
        <p:nvSpPr>
          <p:cNvPr id="17" name="文本框 16"/>
          <p:cNvSpPr txBox="1"/>
          <p:nvPr>
            <p:custDataLst>
              <p:tags r:id="rId4"/>
            </p:custDataLst>
          </p:nvPr>
        </p:nvSpPr>
        <p:spPr>
          <a:xfrm>
            <a:off x="3486785" y="2928620"/>
            <a:ext cx="6212205" cy="521970"/>
          </a:xfrm>
          <a:prstGeom prst="rect">
            <a:avLst/>
          </a:prstGeom>
        </p:spPr>
        <p:txBody>
          <a:bodyPr wrap="square">
            <a:spAutoFit/>
          </a:bodyPr>
          <a:p>
            <a:pPr marL="0" indent="0"/>
            <a:r>
              <a:rPr lang="en-US" altLang="zh-CN" sz="2800" b="0" i="0">
                <a:solidFill>
                  <a:srgbClr val="101828"/>
                </a:solidFill>
                <a:latin typeface="ui-sans-serif"/>
                <a:ea typeface="ui-sans-serif"/>
              </a:rPr>
              <a:t>Auto Maintaining and Sychronizing </a:t>
            </a:r>
            <a:endParaRPr lang="en-US" altLang="zh-CN" sz="2800" b="0" i="0">
              <a:solidFill>
                <a:srgbClr val="101828"/>
              </a:solidFill>
              <a:latin typeface="ui-sans-serif"/>
              <a:ea typeface="ui-sans-serif"/>
            </a:endParaRPr>
          </a:p>
        </p:txBody>
      </p:sp>
      <p:sp>
        <p:nvSpPr>
          <p:cNvPr id="19" name="文本框 18"/>
          <p:cNvSpPr txBox="1"/>
          <p:nvPr>
            <p:custDataLst>
              <p:tags r:id="rId5"/>
            </p:custDataLst>
          </p:nvPr>
        </p:nvSpPr>
        <p:spPr>
          <a:xfrm>
            <a:off x="6297295" y="1759585"/>
            <a:ext cx="4831715" cy="521970"/>
          </a:xfrm>
          <a:prstGeom prst="rect">
            <a:avLst/>
          </a:prstGeom>
        </p:spPr>
        <p:txBody>
          <a:bodyPr wrap="square">
            <a:spAutoFit/>
          </a:bodyPr>
          <a:p>
            <a:pPr marL="0" indent="0"/>
            <a:r>
              <a:rPr lang="en-US" altLang="zh-CN" sz="2800" b="0" i="0">
                <a:solidFill>
                  <a:srgbClr val="101828"/>
                </a:solidFill>
                <a:latin typeface="ui-sans-serif"/>
                <a:ea typeface="ui-sans-serif"/>
              </a:rPr>
              <a:t>Accuracy and Consistency</a:t>
            </a:r>
            <a:endParaRPr lang="en-US" altLang="zh-CN" sz="2800" b="0" i="0">
              <a:solidFill>
                <a:srgbClr val="101828"/>
              </a:solidFill>
              <a:latin typeface="ui-sans-serif"/>
              <a:ea typeface="ui-sans-serif"/>
            </a:endParaRPr>
          </a:p>
        </p:txBody>
      </p:sp>
      <p:sp>
        <p:nvSpPr>
          <p:cNvPr id="20" name="文本框 19"/>
          <p:cNvSpPr txBox="1"/>
          <p:nvPr>
            <p:custDataLst>
              <p:tags r:id="rId6"/>
            </p:custDataLst>
          </p:nvPr>
        </p:nvSpPr>
        <p:spPr>
          <a:xfrm>
            <a:off x="6914515" y="5342255"/>
            <a:ext cx="4577715" cy="521970"/>
          </a:xfrm>
          <a:prstGeom prst="rect">
            <a:avLst/>
          </a:prstGeom>
        </p:spPr>
        <p:txBody>
          <a:bodyPr wrap="square">
            <a:spAutoFit/>
          </a:bodyPr>
          <a:p>
            <a:pPr marL="0" indent="0"/>
            <a:r>
              <a:rPr lang="en-US" altLang="zh-CN" sz="2800" b="0" i="0">
                <a:solidFill>
                  <a:srgbClr val="101828"/>
                </a:solidFill>
                <a:latin typeface="ui-sans-serif"/>
                <a:ea typeface="ui-sans-serif"/>
              </a:rPr>
              <a:t>Global Perception</a:t>
            </a:r>
            <a:endParaRPr lang="en-US" altLang="zh-CN" sz="2800" b="0" i="0">
              <a:solidFill>
                <a:srgbClr val="101828"/>
              </a:solidFill>
              <a:latin typeface="ui-sans-serif"/>
              <a:ea typeface="ui-sans-serif"/>
            </a:endParaRPr>
          </a:p>
        </p:txBody>
      </p:sp>
      <p:sp>
        <p:nvSpPr>
          <p:cNvPr id="21" name="文本框 20"/>
          <p:cNvSpPr txBox="1"/>
          <p:nvPr>
            <p:custDataLst>
              <p:tags r:id="rId7"/>
            </p:custDataLst>
          </p:nvPr>
        </p:nvSpPr>
        <p:spPr>
          <a:xfrm>
            <a:off x="5266690" y="5755005"/>
            <a:ext cx="1393190" cy="521970"/>
          </a:xfrm>
          <a:prstGeom prst="rect">
            <a:avLst/>
          </a:prstGeom>
        </p:spPr>
        <p:txBody>
          <a:bodyPr wrap="square">
            <a:spAutoFit/>
          </a:bodyPr>
          <a:p>
            <a:pPr marL="0" indent="0"/>
            <a:r>
              <a:rPr lang="en-US" altLang="zh-CN" sz="2800" b="0" i="0">
                <a:solidFill>
                  <a:srgbClr val="101828"/>
                </a:solidFill>
                <a:latin typeface="ui-sans-serif"/>
                <a:ea typeface="ui-sans-serif"/>
              </a:rPr>
              <a:t>... ...</a:t>
            </a:r>
            <a:endParaRPr lang="en-US" altLang="zh-CN" sz="2800" b="0" i="0">
              <a:solidFill>
                <a:srgbClr val="101828"/>
              </a:solidFill>
              <a:latin typeface="ui-sans-serif"/>
              <a:ea typeface="ui-sans-serif"/>
            </a:endParaRPr>
          </a:p>
        </p:txBody>
      </p:sp>
      <p:sp>
        <p:nvSpPr>
          <p:cNvPr id="23" name="文本框 22"/>
          <p:cNvSpPr txBox="1"/>
          <p:nvPr>
            <p:custDataLst>
              <p:tags r:id="rId8"/>
            </p:custDataLst>
          </p:nvPr>
        </p:nvSpPr>
        <p:spPr>
          <a:xfrm>
            <a:off x="1805305" y="5319395"/>
            <a:ext cx="3318510" cy="521970"/>
          </a:xfrm>
          <a:prstGeom prst="rect">
            <a:avLst/>
          </a:prstGeom>
        </p:spPr>
        <p:txBody>
          <a:bodyPr wrap="square">
            <a:spAutoFit/>
          </a:bodyPr>
          <a:p>
            <a:pPr marL="0" indent="0"/>
            <a:r>
              <a:rPr lang="en-US" altLang="zh-CN" sz="2800" b="0" i="0">
                <a:solidFill>
                  <a:srgbClr val="101828"/>
                </a:solidFill>
                <a:latin typeface="ui-sans-serif"/>
                <a:ea typeface="ui-sans-serif"/>
              </a:rPr>
              <a:t>Easy to Retrieve</a:t>
            </a:r>
            <a:endParaRPr lang="en-US" altLang="zh-CN" sz="2800" b="0" i="0">
              <a:solidFill>
                <a:srgbClr val="101828"/>
              </a:solidFill>
              <a:latin typeface="ui-sans-serif"/>
              <a:ea typeface="ui-sans-serif"/>
            </a:endParaRPr>
          </a:p>
        </p:txBody>
      </p:sp>
      <p:sp>
        <p:nvSpPr>
          <p:cNvPr id="24" name="文本框 23"/>
          <p:cNvSpPr txBox="1"/>
          <p:nvPr>
            <p:custDataLst>
              <p:tags r:id="rId9"/>
            </p:custDataLst>
          </p:nvPr>
        </p:nvSpPr>
        <p:spPr>
          <a:xfrm>
            <a:off x="5638800" y="4234180"/>
            <a:ext cx="5473065" cy="521970"/>
          </a:xfrm>
          <a:prstGeom prst="rect">
            <a:avLst/>
          </a:prstGeom>
        </p:spPr>
        <p:txBody>
          <a:bodyPr wrap="square">
            <a:spAutoFit/>
          </a:bodyPr>
          <a:p>
            <a:pPr marL="0" indent="0"/>
            <a:r>
              <a:rPr lang="en-US" altLang="zh-CN" sz="2800" b="0" i="0">
                <a:solidFill>
                  <a:srgbClr val="101828"/>
                </a:solidFill>
                <a:latin typeface="ui-sans-serif"/>
                <a:ea typeface="ui-sans-serif"/>
              </a:rPr>
              <a:t>Easy to Understand (Examples)</a:t>
            </a:r>
            <a:endParaRPr lang="en-US" altLang="zh-CN" sz="2800" b="0" i="0">
              <a:solidFill>
                <a:srgbClr val="101828"/>
              </a:solidFill>
              <a:latin typeface="ui-sans-serif"/>
              <a:ea typeface="ui-sans-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Method"/>
          <p:cNvPicPr>
            <a:picLocks noChangeAspect="1"/>
          </p:cNvPicPr>
          <p:nvPr/>
        </p:nvPicPr>
        <p:blipFill>
          <a:blip r:embed="rId1"/>
          <a:stretch>
            <a:fillRect/>
          </a:stretch>
        </p:blipFill>
        <p:spPr>
          <a:xfrm>
            <a:off x="0" y="1236980"/>
            <a:ext cx="12192000" cy="5350510"/>
          </a:xfrm>
          <a:prstGeom prst="rect">
            <a:avLst/>
          </a:prstGeom>
        </p:spPr>
      </p:pic>
      <p:sp>
        <p:nvSpPr>
          <p:cNvPr id="7" name="文本框 6"/>
          <p:cNvSpPr txBox="1"/>
          <p:nvPr>
            <p:custDataLst>
              <p:tags r:id="rId2"/>
            </p:custDataLst>
          </p:nvPr>
        </p:nvSpPr>
        <p:spPr>
          <a:xfrm>
            <a:off x="558800" y="477203"/>
            <a:ext cx="5080000" cy="583565"/>
          </a:xfrm>
          <a:prstGeom prst="rect">
            <a:avLst/>
          </a:prstGeom>
        </p:spPr>
        <p:txBody>
          <a:bodyPr>
            <a:spAutoFit/>
          </a:bodyPr>
          <a:p>
            <a:pPr marL="0" indent="0"/>
            <a:r>
              <a:rPr lang="en-US" altLang="zh-CN" sz="3200" b="1" i="0">
                <a:solidFill>
                  <a:srgbClr val="101828"/>
                </a:solidFill>
                <a:effectLst>
                  <a:outerShdw blurRad="38100" dist="38100" dir="2700000" algn="tl">
                    <a:srgbClr val="000000">
                      <a:alpha val="43137"/>
                    </a:srgbClr>
                  </a:outerShdw>
                </a:effectLst>
                <a:latin typeface="+mj-lt"/>
                <a:ea typeface="ui-sans-serif"/>
                <a:cs typeface="+mj-lt"/>
              </a:rPr>
              <a:t>Methodology</a:t>
            </a:r>
            <a:endParaRPr lang="en-US" altLang="zh-CN" sz="3200" b="1" i="0">
              <a:solidFill>
                <a:srgbClr val="101828"/>
              </a:solidFill>
              <a:effectLst>
                <a:outerShdw blurRad="38100" dist="38100" dir="2700000" algn="tl">
                  <a:srgbClr val="000000">
                    <a:alpha val="43137"/>
                  </a:srgbClr>
                </a:outerShdw>
              </a:effectLst>
              <a:latin typeface="+mj-lt"/>
              <a:ea typeface="ui-sans-serif"/>
              <a:cs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6096000" y="577215"/>
            <a:ext cx="0" cy="5762625"/>
          </a:xfrm>
          <a:prstGeom prst="line">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cxnSp>
      <p:pic>
        <p:nvPicPr>
          <p:cNvPr id="3" name="图片 2" descr="python-file"/>
          <p:cNvPicPr>
            <a:picLocks noChangeAspect="1"/>
          </p:cNvPicPr>
          <p:nvPr/>
        </p:nvPicPr>
        <p:blipFill>
          <a:blip r:embed="rId1"/>
          <a:stretch>
            <a:fillRect/>
          </a:stretch>
        </p:blipFill>
        <p:spPr>
          <a:xfrm>
            <a:off x="6808470" y="836930"/>
            <a:ext cx="1505585" cy="1505585"/>
          </a:xfrm>
          <a:prstGeom prst="rect">
            <a:avLst/>
          </a:prstGeom>
        </p:spPr>
      </p:pic>
      <p:sp>
        <p:nvSpPr>
          <p:cNvPr id="6" name="文本框 5"/>
          <p:cNvSpPr txBox="1"/>
          <p:nvPr/>
        </p:nvSpPr>
        <p:spPr>
          <a:xfrm>
            <a:off x="9446260" y="1421130"/>
            <a:ext cx="2103120" cy="368300"/>
          </a:xfrm>
          <a:prstGeom prst="rect">
            <a:avLst/>
          </a:prstGeom>
          <a:noFill/>
        </p:spPr>
        <p:txBody>
          <a:bodyPr wrap="square" rtlCol="0">
            <a:spAutoFit/>
          </a:bodyPr>
          <a:p>
            <a:r>
              <a:rPr lang="en-US" altLang="zh-CN"/>
              <a:t>Code Snippets</a:t>
            </a:r>
            <a:endParaRPr lang="en-US" altLang="zh-CN"/>
          </a:p>
        </p:txBody>
      </p:sp>
      <p:cxnSp>
        <p:nvCxnSpPr>
          <p:cNvPr id="7" name="直接箭头连接符 6"/>
          <p:cNvCxnSpPr>
            <a:stCxn id="3" idx="3"/>
          </p:cNvCxnSpPr>
          <p:nvPr/>
        </p:nvCxnSpPr>
        <p:spPr>
          <a:xfrm>
            <a:off x="8314055" y="1590040"/>
            <a:ext cx="76009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1062355" y="1248410"/>
            <a:ext cx="4064000" cy="368300"/>
          </a:xfrm>
          <a:prstGeom prst="rect">
            <a:avLst/>
          </a:prstGeom>
          <a:noFill/>
        </p:spPr>
        <p:txBody>
          <a:bodyPr wrap="square" rtlCol="0">
            <a:spAutoFit/>
          </a:bodyPr>
          <a:p>
            <a:r>
              <a:rPr lang="en-US" altLang="zh-CN"/>
              <a:t>Repository-level &amp;&amp; AST-walk</a:t>
            </a:r>
            <a:endParaRPr lang="en-US" altLang="zh-CN"/>
          </a:p>
        </p:txBody>
      </p:sp>
      <p:sp>
        <p:nvSpPr>
          <p:cNvPr id="10" name="文本框 9"/>
          <p:cNvSpPr txBox="1"/>
          <p:nvPr/>
        </p:nvSpPr>
        <p:spPr>
          <a:xfrm>
            <a:off x="3598545" y="2068195"/>
            <a:ext cx="2524125" cy="368300"/>
          </a:xfrm>
          <a:prstGeom prst="rect">
            <a:avLst/>
          </a:prstGeom>
          <a:noFill/>
        </p:spPr>
        <p:txBody>
          <a:bodyPr wrap="square" rtlCol="0" anchor="t">
            <a:spAutoFit/>
          </a:bodyPr>
          <a:p>
            <a:r>
              <a:rPr lang="zh-CN" altLang="en-US"/>
              <a:t>GitignoreChecker</a:t>
            </a:r>
            <a:endParaRPr lang="zh-CN" altLang="en-US"/>
          </a:p>
        </p:txBody>
      </p:sp>
      <p:grpSp>
        <p:nvGrpSpPr>
          <p:cNvPr id="22" name="组合 21"/>
          <p:cNvGrpSpPr/>
          <p:nvPr/>
        </p:nvGrpSpPr>
        <p:grpSpPr>
          <a:xfrm>
            <a:off x="918210" y="1843405"/>
            <a:ext cx="2354580" cy="1656080"/>
            <a:chOff x="1258" y="2495"/>
            <a:chExt cx="6264" cy="4476"/>
          </a:xfrm>
        </p:grpSpPr>
        <p:pic>
          <p:nvPicPr>
            <p:cNvPr id="11" name="图片 10" descr="wenjianjia"/>
            <p:cNvPicPr>
              <a:picLocks noChangeAspect="1"/>
            </p:cNvPicPr>
            <p:nvPr/>
          </p:nvPicPr>
          <p:blipFill>
            <a:blip r:embed="rId2"/>
            <a:stretch>
              <a:fillRect/>
            </a:stretch>
          </p:blipFill>
          <p:spPr>
            <a:xfrm>
              <a:off x="3405" y="2495"/>
              <a:ext cx="1704" cy="1704"/>
            </a:xfrm>
            <a:prstGeom prst="rect">
              <a:avLst/>
            </a:prstGeom>
          </p:spPr>
        </p:pic>
        <p:pic>
          <p:nvPicPr>
            <p:cNvPr id="12" name="图片 11" descr="wenjianjia"/>
            <p:cNvPicPr>
              <a:picLocks noChangeAspect="1"/>
            </p:cNvPicPr>
            <p:nvPr/>
          </p:nvPicPr>
          <p:blipFill>
            <a:blip r:embed="rId3"/>
            <a:stretch>
              <a:fillRect/>
            </a:stretch>
          </p:blipFill>
          <p:spPr>
            <a:xfrm>
              <a:off x="1258" y="5400"/>
              <a:ext cx="1571" cy="1571"/>
            </a:xfrm>
            <a:prstGeom prst="rect">
              <a:avLst/>
            </a:prstGeom>
          </p:spPr>
        </p:pic>
        <p:pic>
          <p:nvPicPr>
            <p:cNvPr id="14" name="图片 13" descr="wenjianjia"/>
            <p:cNvPicPr>
              <a:picLocks noChangeAspect="1"/>
            </p:cNvPicPr>
            <p:nvPr>
              <p:custDataLst>
                <p:tags r:id="rId4"/>
              </p:custDataLst>
            </p:nvPr>
          </p:nvPicPr>
          <p:blipFill>
            <a:blip r:embed="rId3"/>
            <a:stretch>
              <a:fillRect/>
            </a:stretch>
          </p:blipFill>
          <p:spPr>
            <a:xfrm>
              <a:off x="3538" y="5400"/>
              <a:ext cx="1571" cy="1571"/>
            </a:xfrm>
            <a:prstGeom prst="rect">
              <a:avLst/>
            </a:prstGeom>
          </p:spPr>
        </p:pic>
        <p:pic>
          <p:nvPicPr>
            <p:cNvPr id="15" name="图片 14" descr="python-file"/>
            <p:cNvPicPr>
              <a:picLocks noChangeAspect="1"/>
            </p:cNvPicPr>
            <p:nvPr/>
          </p:nvPicPr>
          <p:blipFill>
            <a:blip r:embed="rId1"/>
            <a:stretch>
              <a:fillRect/>
            </a:stretch>
          </p:blipFill>
          <p:spPr>
            <a:xfrm>
              <a:off x="5818" y="5267"/>
              <a:ext cx="1704" cy="1704"/>
            </a:xfrm>
            <a:prstGeom prst="rect">
              <a:avLst/>
            </a:prstGeom>
          </p:spPr>
        </p:pic>
        <p:cxnSp>
          <p:nvCxnSpPr>
            <p:cNvPr id="16" name="直接箭头连接符 15"/>
            <p:cNvCxnSpPr>
              <a:endCxn id="12" idx="0"/>
            </p:cNvCxnSpPr>
            <p:nvPr/>
          </p:nvCxnSpPr>
          <p:spPr>
            <a:xfrm flipH="1">
              <a:off x="2044" y="4036"/>
              <a:ext cx="1597" cy="1364"/>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a:stCxn id="11" idx="2"/>
              <a:endCxn id="14" idx="0"/>
            </p:cNvCxnSpPr>
            <p:nvPr/>
          </p:nvCxnSpPr>
          <p:spPr>
            <a:xfrm>
              <a:off x="4257" y="4199"/>
              <a:ext cx="67" cy="1201"/>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9" name="直接箭头连接符 18"/>
            <p:cNvCxnSpPr>
              <a:endCxn id="15" idx="0"/>
            </p:cNvCxnSpPr>
            <p:nvPr/>
          </p:nvCxnSpPr>
          <p:spPr>
            <a:xfrm>
              <a:off x="4975" y="3979"/>
              <a:ext cx="1695" cy="1288"/>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sp>
        <p:nvSpPr>
          <p:cNvPr id="20" name="文本框 19"/>
          <p:cNvSpPr txBox="1"/>
          <p:nvPr/>
        </p:nvSpPr>
        <p:spPr>
          <a:xfrm>
            <a:off x="3598545" y="2762885"/>
            <a:ext cx="2524125" cy="645160"/>
          </a:xfrm>
          <a:prstGeom prst="rect">
            <a:avLst/>
          </a:prstGeom>
          <a:noFill/>
        </p:spPr>
        <p:txBody>
          <a:bodyPr wrap="square" rtlCol="0" anchor="t">
            <a:spAutoFit/>
          </a:bodyPr>
          <a:p>
            <a:r>
              <a:rPr lang="en-US" altLang="zh-CN"/>
              <a:t>Also can configure </a:t>
            </a:r>
            <a:endParaRPr lang="en-US" altLang="zh-CN"/>
          </a:p>
          <a:p>
            <a:r>
              <a:rPr lang="zh-CN" altLang="en-US" b="1"/>
              <a:t>ignore_list = [</a:t>
            </a:r>
            <a:r>
              <a:rPr lang="en-US" altLang="zh-CN" b="1"/>
              <a:t> </a:t>
            </a:r>
            <a:r>
              <a:rPr lang="zh-CN" altLang="en-US" b="1"/>
              <a:t>]</a:t>
            </a:r>
            <a:endParaRPr lang="zh-CN" altLang="en-US" b="1"/>
          </a:p>
        </p:txBody>
      </p:sp>
      <p:pic>
        <p:nvPicPr>
          <p:cNvPr id="21" name="图片 20" descr="截屏2024-09-22 02.08.39"/>
          <p:cNvPicPr>
            <a:picLocks noChangeAspect="1"/>
          </p:cNvPicPr>
          <p:nvPr/>
        </p:nvPicPr>
        <p:blipFill>
          <a:blip r:embed="rId5"/>
          <a:stretch>
            <a:fillRect/>
          </a:stretch>
        </p:blipFill>
        <p:spPr>
          <a:xfrm>
            <a:off x="6674485" y="2666365"/>
            <a:ext cx="5067300" cy="3562350"/>
          </a:xfrm>
          <a:prstGeom prst="rect">
            <a:avLst/>
          </a:prstGeom>
        </p:spPr>
      </p:pic>
      <p:pic>
        <p:nvPicPr>
          <p:cNvPr id="23" name="图片 22"/>
          <p:cNvPicPr>
            <a:picLocks noChangeAspect="1"/>
          </p:cNvPicPr>
          <p:nvPr>
            <p:custDataLst>
              <p:tags r:id="rId6"/>
            </p:custDataLst>
          </p:nvPr>
        </p:nvPicPr>
        <p:blipFill>
          <a:blip r:embed="rId7"/>
          <a:stretch>
            <a:fillRect/>
          </a:stretch>
        </p:blipFill>
        <p:spPr>
          <a:xfrm>
            <a:off x="1628140" y="3644900"/>
            <a:ext cx="3755390" cy="2694940"/>
          </a:xfrm>
          <a:prstGeom prst="rect">
            <a:avLst/>
          </a:prstGeom>
        </p:spPr>
      </p:pic>
      <p:sp>
        <p:nvSpPr>
          <p:cNvPr id="24" name="文本框 23"/>
          <p:cNvSpPr txBox="1"/>
          <p:nvPr>
            <p:custDataLst>
              <p:tags r:id="rId8"/>
            </p:custDataLst>
          </p:nvPr>
        </p:nvSpPr>
        <p:spPr>
          <a:xfrm>
            <a:off x="558800" y="477203"/>
            <a:ext cx="5080000" cy="583565"/>
          </a:xfrm>
          <a:prstGeom prst="rect">
            <a:avLst/>
          </a:prstGeom>
        </p:spPr>
        <p:txBody>
          <a:bodyPr>
            <a:spAutoFit/>
          </a:bodyPr>
          <a:p>
            <a:pPr marL="0" indent="0"/>
            <a:r>
              <a:rPr lang="en-US" altLang="zh-CN" sz="3200" b="1" i="0">
                <a:solidFill>
                  <a:srgbClr val="101828"/>
                </a:solidFill>
                <a:effectLst>
                  <a:outerShdw blurRad="38100" dist="38100" dir="2700000" algn="tl">
                    <a:srgbClr val="000000">
                      <a:alpha val="43137"/>
                    </a:srgbClr>
                  </a:outerShdw>
                </a:effectLst>
                <a:latin typeface="+mj-lt"/>
                <a:ea typeface="ui-sans-serif"/>
                <a:cs typeface="+mj-lt"/>
              </a:rPr>
              <a:t>Breakdown Structure</a:t>
            </a:r>
            <a:endParaRPr lang="en-US" altLang="zh-CN" sz="3200" b="1" i="0">
              <a:solidFill>
                <a:srgbClr val="101828"/>
              </a:solidFill>
              <a:effectLst>
                <a:outerShdw blurRad="38100" dist="38100" dir="2700000" algn="tl">
                  <a:srgbClr val="000000">
                    <a:alpha val="43137"/>
                  </a:srgbClr>
                </a:outerShdw>
              </a:effectLst>
              <a:latin typeface="+mj-lt"/>
              <a:ea typeface="ui-sans-serif"/>
              <a:cs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文本框 23"/>
          <p:cNvSpPr txBox="1"/>
          <p:nvPr>
            <p:custDataLst>
              <p:tags r:id="rId1"/>
            </p:custDataLst>
          </p:nvPr>
        </p:nvSpPr>
        <p:spPr>
          <a:xfrm>
            <a:off x="558800" y="477520"/>
            <a:ext cx="7319010" cy="583565"/>
          </a:xfrm>
          <a:prstGeom prst="rect">
            <a:avLst/>
          </a:prstGeom>
        </p:spPr>
        <p:txBody>
          <a:bodyPr wrap="square">
            <a:spAutoFit/>
          </a:bodyPr>
          <a:p>
            <a:pPr marL="0" indent="0"/>
            <a:r>
              <a:rPr lang="en-US" altLang="zh-CN" sz="3200" b="1" i="0">
                <a:solidFill>
                  <a:srgbClr val="101828"/>
                </a:solidFill>
                <a:effectLst>
                  <a:outerShdw blurRad="38100" dist="38100" dir="2700000" algn="tl">
                    <a:srgbClr val="000000">
                      <a:alpha val="43137"/>
                    </a:srgbClr>
                  </a:outerShdw>
                </a:effectLst>
                <a:latin typeface="+mj-lt"/>
                <a:ea typeface="ui-sans-serif"/>
                <a:cs typeface="+mj-lt"/>
              </a:rPr>
              <a:t>Global bi-directional callee &amp; callers</a:t>
            </a:r>
            <a:endParaRPr lang="en-US" altLang="zh-CN" sz="3200" b="1" i="0">
              <a:solidFill>
                <a:srgbClr val="101828"/>
              </a:solidFill>
              <a:effectLst>
                <a:outerShdw blurRad="38100" dist="38100" dir="2700000" algn="tl">
                  <a:srgbClr val="000000">
                    <a:alpha val="43137"/>
                  </a:srgbClr>
                </a:outerShdw>
              </a:effectLst>
              <a:latin typeface="+mj-lt"/>
              <a:ea typeface="ui-sans-serif"/>
              <a:cs typeface="+mj-lt"/>
            </a:endParaRPr>
          </a:p>
        </p:txBody>
      </p:sp>
      <p:pic>
        <p:nvPicPr>
          <p:cNvPr id="2" name="图片 1"/>
          <p:cNvPicPr>
            <a:picLocks noChangeAspect="1"/>
          </p:cNvPicPr>
          <p:nvPr>
            <p:custDataLst>
              <p:tags r:id="rId2"/>
            </p:custDataLst>
          </p:nvPr>
        </p:nvPicPr>
        <p:blipFill>
          <a:blip r:embed="rId3"/>
          <a:stretch>
            <a:fillRect/>
          </a:stretch>
        </p:blipFill>
        <p:spPr>
          <a:xfrm>
            <a:off x="558800" y="1432560"/>
            <a:ext cx="2343150" cy="2466975"/>
          </a:xfrm>
          <a:prstGeom prst="rect">
            <a:avLst/>
          </a:prstGeom>
        </p:spPr>
      </p:pic>
      <p:sp>
        <p:nvSpPr>
          <p:cNvPr id="3" name="文本框 2"/>
          <p:cNvSpPr txBox="1"/>
          <p:nvPr/>
        </p:nvSpPr>
        <p:spPr>
          <a:xfrm>
            <a:off x="3375025" y="1647190"/>
            <a:ext cx="6096000" cy="368300"/>
          </a:xfrm>
          <a:prstGeom prst="rect">
            <a:avLst/>
          </a:prstGeom>
          <a:noFill/>
        </p:spPr>
        <p:txBody>
          <a:bodyPr wrap="square" rtlCol="0" anchor="t">
            <a:spAutoFit/>
          </a:bodyPr>
          <a:p>
            <a:r>
              <a:rPr lang="zh-CN" altLang="en-US">
                <a:solidFill>
                  <a:schemeClr val="accent1"/>
                </a:solidFill>
              </a:rPr>
              <a:t>https://jedi.readthedocs.io/en/latest/</a:t>
            </a:r>
            <a:endParaRPr lang="zh-CN" altLang="en-US">
              <a:solidFill>
                <a:schemeClr val="accent1"/>
              </a:solidFill>
            </a:endParaRPr>
          </a:p>
        </p:txBody>
      </p:sp>
      <p:sp>
        <p:nvSpPr>
          <p:cNvPr id="4" name="文本框 3"/>
          <p:cNvSpPr txBox="1"/>
          <p:nvPr/>
        </p:nvSpPr>
        <p:spPr>
          <a:xfrm>
            <a:off x="3375025" y="2345055"/>
            <a:ext cx="7682865" cy="368300"/>
          </a:xfrm>
          <a:prstGeom prst="rect">
            <a:avLst/>
          </a:prstGeom>
          <a:noFill/>
        </p:spPr>
        <p:txBody>
          <a:bodyPr wrap="square" rtlCol="0">
            <a:spAutoFit/>
          </a:bodyPr>
          <a:p>
            <a:r>
              <a:rPr lang="en-US" altLang="zh-CN"/>
              <a:t>This is great, but we can only get one direction (</a:t>
            </a:r>
            <a:r>
              <a:rPr lang="en-US" altLang="zh-CN" b="1"/>
              <a:t>script.get_references</a:t>
            </a:r>
            <a:r>
              <a:rPr lang="en-US" altLang="zh-CN"/>
              <a:t>)...</a:t>
            </a:r>
            <a:endParaRPr lang="en-US" altLang="zh-CN"/>
          </a:p>
        </p:txBody>
      </p:sp>
      <p:sp>
        <p:nvSpPr>
          <p:cNvPr id="5" name="文本框 4"/>
          <p:cNvSpPr txBox="1"/>
          <p:nvPr/>
        </p:nvSpPr>
        <p:spPr>
          <a:xfrm>
            <a:off x="3375025" y="3011170"/>
            <a:ext cx="7319010" cy="645160"/>
          </a:xfrm>
          <a:prstGeom prst="rect">
            <a:avLst/>
          </a:prstGeom>
          <a:noFill/>
        </p:spPr>
        <p:txBody>
          <a:bodyPr wrap="square" rtlCol="0">
            <a:spAutoFit/>
          </a:bodyPr>
          <a:p>
            <a:r>
              <a:rPr lang="en-US" altLang="zh-CN"/>
              <a:t>In this way, we have to parse the whole project to get “who I referenced” and record it in the global project_hierarchy</a:t>
            </a:r>
            <a:endParaRPr lang="en-US" altLang="zh-CN"/>
          </a:p>
        </p:txBody>
      </p:sp>
      <p:pic>
        <p:nvPicPr>
          <p:cNvPr id="8" name="图片 7"/>
          <p:cNvPicPr>
            <a:picLocks noChangeAspect="1"/>
          </p:cNvPicPr>
          <p:nvPr>
            <p:custDataLst>
              <p:tags r:id="rId4"/>
            </p:custDataLst>
          </p:nvPr>
        </p:nvPicPr>
        <p:blipFill>
          <a:blip r:embed="rId5"/>
          <a:stretch>
            <a:fillRect/>
          </a:stretch>
        </p:blipFill>
        <p:spPr>
          <a:xfrm>
            <a:off x="764540" y="4145915"/>
            <a:ext cx="9759950" cy="217106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commondata" val="eyJoZGlkIjoiNWZlOTE5ZTczZTM3ZmIyY2UwZjdhNGEzNDc0YTFjNmM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4115</Words>
  <Application>WPS 演示</Application>
  <PresentationFormat>宽屏</PresentationFormat>
  <Paragraphs>246</Paragraphs>
  <Slides>35</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35</vt:i4>
      </vt:variant>
    </vt:vector>
  </HeadingPairs>
  <TitlesOfParts>
    <vt:vector size="54" baseType="lpstr">
      <vt:lpstr>Arial</vt:lpstr>
      <vt:lpstr>宋体</vt:lpstr>
      <vt:lpstr>Wingdings</vt:lpstr>
      <vt:lpstr>ui-sans-serif</vt:lpstr>
      <vt:lpstr>Thonburi</vt:lpstr>
      <vt:lpstr>Calibri</vt:lpstr>
      <vt:lpstr>Helvetica Neue</vt:lpstr>
      <vt:lpstr>微软雅黑</vt:lpstr>
      <vt:lpstr>汉仪旗黑</vt:lpstr>
      <vt:lpstr>宋体</vt:lpstr>
      <vt:lpstr>Arial Unicode MS</vt:lpstr>
      <vt:lpstr>汉仪书宋二KW</vt:lpstr>
      <vt:lpstr>Apple Color Emoji</vt:lpstr>
      <vt:lpstr>ui-sans-serif</vt:lpstr>
      <vt:lpstr>苹方-简</vt:lpstr>
      <vt:lpstr>Times New Roman Regular</vt:lpstr>
      <vt:lpstr>Times New Roman</vt:lpstr>
      <vt:lpstr>微软雅黑</vt:lpstr>
      <vt:lpstr>WPS</vt:lpstr>
      <vt:lpstr>RepoAgent</vt:lpstr>
      <vt:lpstr>The story starts from XAgent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Detect changes and auto update</vt:lpstr>
      <vt:lpstr>PowerPoint 演示文稿</vt:lpstr>
      <vt:lpstr>PowerPoint 演示文稿</vt:lpstr>
      <vt:lpstr>Evaluations</vt:lpstr>
      <vt:lpstr>PowerPoint 演示文稿</vt:lpstr>
      <vt:lpstr>PowerPoint 演示文稿</vt:lpstr>
      <vt:lpstr>PowerPoint 演示文稿</vt:lpstr>
      <vt:lpstr>PowerPoint 演示文稿</vt:lpstr>
      <vt:lpstr>One more thing...</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Logic</cp:lastModifiedBy>
  <cp:revision>297</cp:revision>
  <dcterms:created xsi:type="dcterms:W3CDTF">2024-11-06T03:03:22Z</dcterms:created>
  <dcterms:modified xsi:type="dcterms:W3CDTF">2024-11-06T03:03:22Z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2052-6.11.0.8885</vt:lpwstr>
  </property>
  <property fmtid="{D5CDD505-2E9C-101B-9397-08002B2CF9AE}" pid="3" name="ICV">
    <vt:lpwstr>D87558820CA1AA7177A6EF66F8B5819D_41</vt:lpwstr>
  </property>
</Properties>
</file>